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drawings/drawing3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theme/themeOverride5.xml" ContentType="application/vnd.openxmlformats-officedocument.themeOverride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11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12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13.xml" ContentType="application/vnd.openxmlformats-officedocument.presentationml.notesSl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notesSlides/notesSlide14.xml" ContentType="application/vnd.openxmlformats-officedocument.presentationml.notesSl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notesSlides/notesSlide15.xml" ContentType="application/vnd.openxmlformats-officedocument.presentationml.notesSlide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drawings/drawing4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notesSlides/notesSlide17.xml" ContentType="application/vnd.openxmlformats-officedocument.presentationml.notesSlide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notesSlides/notesSlide18.xml" ContentType="application/vnd.openxmlformats-officedocument.presentationml.notesSlide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5"/>
  </p:notesMasterIdLst>
  <p:handoutMasterIdLst>
    <p:handoutMasterId r:id="rId26"/>
  </p:handoutMasterIdLst>
  <p:sldIdLst>
    <p:sldId id="298" r:id="rId5"/>
    <p:sldId id="299" r:id="rId6"/>
    <p:sldId id="291" r:id="rId7"/>
    <p:sldId id="304" r:id="rId8"/>
    <p:sldId id="305" r:id="rId9"/>
    <p:sldId id="295" r:id="rId10"/>
    <p:sldId id="306" r:id="rId11"/>
    <p:sldId id="307" r:id="rId12"/>
    <p:sldId id="269" r:id="rId13"/>
    <p:sldId id="309" r:id="rId14"/>
    <p:sldId id="311" r:id="rId15"/>
    <p:sldId id="312" r:id="rId16"/>
    <p:sldId id="313" r:id="rId17"/>
    <p:sldId id="308" r:id="rId18"/>
    <p:sldId id="315" r:id="rId19"/>
    <p:sldId id="310" r:id="rId20"/>
    <p:sldId id="316" r:id="rId21"/>
    <p:sldId id="314" r:id="rId22"/>
    <p:sldId id="302" r:id="rId23"/>
    <p:sldId id="317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D6D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88" autoAdjust="0"/>
    <p:restoredTop sz="50000" autoAdjust="0"/>
  </p:normalViewPr>
  <p:slideViewPr>
    <p:cSldViewPr snapToGrid="0" snapToObjects="1">
      <p:cViewPr varScale="1">
        <p:scale>
          <a:sx n="124" d="100"/>
          <a:sy n="124" d="100"/>
        </p:scale>
        <p:origin x="1288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5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0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Summary</a:t>
            </a:r>
            <a:r>
              <a:rPr lang="en-US" sz="2000" baseline="0" dirty="0"/>
              <a:t> Graduate In-State Tuition Increases</a:t>
            </a:r>
            <a:endParaRPr lang="en-US" sz="2000" dirty="0"/>
          </a:p>
        </c:rich>
      </c:tx>
      <c:layout>
        <c:manualLayout>
          <c:xMode val="edge"/>
          <c:yMode val="edge"/>
          <c:x val="0.22780008520483416"/>
          <c:y val="2.6561930166450799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127198162729657"/>
          <c:y val="0.14903236662895228"/>
          <c:w val="0.84445669291338599"/>
          <c:h val="0.713813300910914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6">
                <a:shade val="53000"/>
              </a:schemeClr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</c:strCache>
            </c:strRef>
          </c:cat>
          <c:val>
            <c:numRef>
              <c:f>Sheet1!$B$2:$B$13</c:f>
              <c:numCache>
                <c:formatCode>0.0%</c:formatCode>
                <c:ptCount val="12"/>
                <c:pt idx="0">
                  <c:v>0.1</c:v>
                </c:pt>
                <c:pt idx="1">
                  <c:v>0.1</c:v>
                </c:pt>
                <c:pt idx="2">
                  <c:v>0.15</c:v>
                </c:pt>
                <c:pt idx="3">
                  <c:v>0.04</c:v>
                </c:pt>
                <c:pt idx="4">
                  <c:v>0.05</c:v>
                </c:pt>
                <c:pt idx="5">
                  <c:v>0</c:v>
                </c:pt>
                <c:pt idx="6">
                  <c:v>0.04</c:v>
                </c:pt>
                <c:pt idx="7">
                  <c:v>0</c:v>
                </c:pt>
                <c:pt idx="8">
                  <c:v>0.02</c:v>
                </c:pt>
                <c:pt idx="9">
                  <c:v>0.02</c:v>
                </c:pt>
                <c:pt idx="10">
                  <c:v>1.0999999999999999E-2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9A-2F40-B814-BEC4215CF46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6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</c:strCache>
            </c:strRef>
          </c:cat>
          <c:val>
            <c:numRef>
              <c:f>Sheet1!$C$2:$C$13</c:f>
            </c:numRef>
          </c:val>
          <c:extLst>
            <c:ext xmlns:c16="http://schemas.microsoft.com/office/drawing/2014/chart" uri="{C3380CC4-5D6E-409C-BE32-E72D297353CC}">
              <c16:uniqueId val="{00000001-709A-2F40-B814-BEC4215CF46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</c:strCache>
            </c:strRef>
          </c:cat>
          <c:val>
            <c:numRef>
              <c:f>Sheet1!$D$2:$D$13</c:f>
            </c:numRef>
          </c:val>
          <c:extLst>
            <c:ext xmlns:c16="http://schemas.microsoft.com/office/drawing/2014/chart" uri="{C3380CC4-5D6E-409C-BE32-E72D297353CC}">
              <c16:uniqueId val="{00000002-709A-2F40-B814-BEC4215CF46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Column4</c:v>
                </c:pt>
              </c:strCache>
            </c:strRef>
          </c:tx>
          <c:spPr>
            <a:solidFill>
              <a:schemeClr val="accent6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</c:strCache>
            </c:strRef>
          </c:cat>
          <c:val>
            <c:numRef>
              <c:f>Sheet1!$E$2:$E$13</c:f>
            </c:numRef>
          </c:val>
          <c:extLst>
            <c:ext xmlns:c16="http://schemas.microsoft.com/office/drawing/2014/chart" uri="{C3380CC4-5D6E-409C-BE32-E72D297353CC}">
              <c16:uniqueId val="{00000003-709A-2F40-B814-BEC4215CF46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Column5</c:v>
                </c:pt>
              </c:strCache>
            </c:strRef>
          </c:tx>
          <c:spPr>
            <a:solidFill>
              <a:schemeClr val="accent6">
                <a:tint val="54000"/>
              </a:schemeClr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</c:strCache>
            </c:strRef>
          </c:cat>
          <c:val>
            <c:numRef>
              <c:f>Sheet1!$F$2:$F$13</c:f>
            </c:numRef>
          </c:val>
          <c:extLst>
            <c:ext xmlns:c16="http://schemas.microsoft.com/office/drawing/2014/chart" uri="{C3380CC4-5D6E-409C-BE32-E72D297353CC}">
              <c16:uniqueId val="{00000004-709A-2F40-B814-BEC4215CF4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406539872"/>
        <c:axId val="-406537552"/>
      </c:barChart>
      <c:catAx>
        <c:axId val="-4065398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406537552"/>
        <c:crosses val="autoZero"/>
        <c:auto val="1"/>
        <c:lblAlgn val="ctr"/>
        <c:lblOffset val="100"/>
        <c:noMultiLvlLbl val="0"/>
      </c:catAx>
      <c:valAx>
        <c:axId val="-406537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406539872"/>
        <c:crosses val="autoZero"/>
        <c:crossBetween val="between"/>
      </c:valAx>
      <c:spPr>
        <a:noFill/>
        <a:ln>
          <a:solidFill>
            <a:schemeClr val="accent1"/>
          </a:solidFill>
        </a:ln>
        <a:effectLst/>
      </c:spPr>
    </c:plotArea>
    <c:plotVisOnly val="1"/>
    <c:dispBlanksAs val="gap"/>
    <c:showDLblsOverMax val="0"/>
  </c:chart>
  <c:spPr>
    <a:noFill/>
    <a:ln w="31750" cap="flat" cmpd="sng" algn="ctr">
      <a:noFill/>
      <a:prstDash val="solid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ctr" anchorCtr="0"/>
          <a:lstStyle/>
          <a:p>
            <a:pPr algn="ctr">
              <a:defRPr sz="1200"/>
            </a:pPr>
            <a:r>
              <a:rPr lang="en-US" sz="1200" dirty="0"/>
              <a:t>In</a:t>
            </a:r>
            <a:r>
              <a:rPr lang="en-US" sz="1200" baseline="0" dirty="0"/>
              <a:t> –State Tuition Peer Analysis (MS SLP)</a:t>
            </a:r>
          </a:p>
        </c:rich>
      </c:tx>
      <c:layout>
        <c:manualLayout>
          <c:xMode val="edge"/>
          <c:yMode val="edge"/>
          <c:x val="0.39382105817834401"/>
          <c:y val="7.04297349797231E-4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8314122193059204"/>
          <c:y val="6.5948527267424922E-2"/>
          <c:w val="0.79966918081238203"/>
          <c:h val="0.713813300910914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Competition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35E2-9C43-ABC7-21F66B8E8C69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3-35E2-9C43-ABC7-21F66B8E8C69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5-35E2-9C43-ABC7-21F66B8E8C69}"/>
              </c:ext>
            </c:extLst>
          </c:dPt>
          <c:dPt>
            <c:idx val="5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7-35E2-9C43-ABC7-21F66B8E8C69}"/>
              </c:ext>
            </c:extLst>
          </c:dPt>
          <c:dPt>
            <c:idx val="6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9-35E2-9C43-ABC7-21F66B8E8C69}"/>
              </c:ext>
            </c:extLst>
          </c:dPt>
          <c:dPt>
            <c:idx val="9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B-35E2-9C43-ABC7-21F66B8E8C69}"/>
              </c:ext>
            </c:extLst>
          </c:dPt>
          <c:dLbls>
            <c:numFmt formatCode="&quot;$&quot;#,##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0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Sheet1!$A$2:$A$18</c:f>
              <c:strCache>
                <c:ptCount val="11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</c:strCache>
            </c:strRef>
          </c:cat>
          <c:val>
            <c:numRef>
              <c:f>Sheet1!$B$2:$B$18</c:f>
              <c:numCache>
                <c:formatCode>General</c:formatCode>
                <c:ptCount val="17"/>
                <c:pt idx="0" formatCode="#,##0">
                  <c:v>11683</c:v>
                </c:pt>
                <c:pt idx="3" formatCode="#,##0">
                  <c:v>6612</c:v>
                </c:pt>
                <c:pt idx="5" formatCode="#,##0">
                  <c:v>11966</c:v>
                </c:pt>
                <c:pt idx="6" formatCode="#,##0">
                  <c:v>18774</c:v>
                </c:pt>
                <c:pt idx="9" formatCode="#,##0">
                  <c:v>22136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5E2-9C43-ABC7-21F66B8E8C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59494920"/>
        <c:axId val="-2071723928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Peer Group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strRef>
              <c:f>Sheet1!$A$2:$A$18</c:f>
              <c:strCache>
                <c:ptCount val="11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</c:strCache>
            </c:strRef>
          </c:cat>
          <c:val>
            <c:numRef>
              <c:f>Sheet1!$C$2:$C$18</c:f>
              <c:numCache>
                <c:formatCode>General</c:formatCode>
                <c:ptCount val="17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35E2-9C43-ABC7-21F66B8E8C6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Aspirational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strRef>
              <c:f>Sheet1!$A$2:$A$18</c:f>
              <c:strCache>
                <c:ptCount val="11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</c:strCache>
            </c:strRef>
          </c:cat>
          <c:val>
            <c:numRef>
              <c:f>Sheet1!$D$2:$D$18</c:f>
              <c:numCache>
                <c:formatCode>General</c:formatCode>
                <c:ptCount val="17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35E2-9C43-ABC7-21F66B8E8C6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HSC In St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ymbol val="none"/>
          </c:marke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5E2-9C43-ABC7-21F66B8E8C69}"/>
                </c:ext>
              </c:extLst>
            </c:dLbl>
            <c:numFmt formatCode="&quot;$&quot;#,##0.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Sheet1!$A$2:$A$18</c:f>
              <c:strCache>
                <c:ptCount val="11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</c:strCache>
            </c:strRef>
          </c:cat>
          <c:val>
            <c:numRef>
              <c:f>Sheet1!$E$2:$E$18</c:f>
              <c:numCache>
                <c:formatCode>#,##0</c:formatCode>
                <c:ptCount val="17"/>
                <c:pt idx="0">
                  <c:v>18621</c:v>
                </c:pt>
                <c:pt idx="1">
                  <c:v>18621</c:v>
                </c:pt>
                <c:pt idx="2">
                  <c:v>18621</c:v>
                </c:pt>
                <c:pt idx="3">
                  <c:v>18621</c:v>
                </c:pt>
                <c:pt idx="4">
                  <c:v>18621</c:v>
                </c:pt>
                <c:pt idx="5">
                  <c:v>18621</c:v>
                </c:pt>
                <c:pt idx="6">
                  <c:v>18621</c:v>
                </c:pt>
                <c:pt idx="7">
                  <c:v>18621</c:v>
                </c:pt>
                <c:pt idx="8">
                  <c:v>18621</c:v>
                </c:pt>
                <c:pt idx="9">
                  <c:v>18621</c:v>
                </c:pt>
                <c:pt idx="10">
                  <c:v>18621</c:v>
                </c:pt>
                <c:pt idx="11">
                  <c:v>18621</c:v>
                </c:pt>
                <c:pt idx="12">
                  <c:v>18621</c:v>
                </c:pt>
                <c:pt idx="13">
                  <c:v>18621</c:v>
                </c:pt>
                <c:pt idx="14">
                  <c:v>18621</c:v>
                </c:pt>
                <c:pt idx="15">
                  <c:v>18621</c:v>
                </c:pt>
                <c:pt idx="16">
                  <c:v>18621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35E2-9C43-ABC7-21F66B8E8C6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HSC OOS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35E2-9C43-ABC7-21F66B8E8C69}"/>
                </c:ext>
              </c:extLst>
            </c:dLbl>
            <c:numFmt formatCode="&quot;$&quot;#,##0.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Sheet1!$A$2:$A$18</c:f>
              <c:strCache>
                <c:ptCount val="11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</c:strCache>
            </c:strRef>
          </c:cat>
          <c:val>
            <c:numRef>
              <c:f>Sheet1!$F$2:$F$18</c:f>
              <c:numCache>
                <c:formatCode>General</c:formatCode>
                <c:ptCount val="17"/>
                <c:pt idx="0">
                  <c:v>43197</c:v>
                </c:pt>
                <c:pt idx="1">
                  <c:v>43197</c:v>
                </c:pt>
                <c:pt idx="2">
                  <c:v>43197</c:v>
                </c:pt>
                <c:pt idx="3">
                  <c:v>43197</c:v>
                </c:pt>
                <c:pt idx="4">
                  <c:v>43197</c:v>
                </c:pt>
                <c:pt idx="5">
                  <c:v>43197</c:v>
                </c:pt>
                <c:pt idx="6">
                  <c:v>43197</c:v>
                </c:pt>
                <c:pt idx="7">
                  <c:v>43197</c:v>
                </c:pt>
                <c:pt idx="8">
                  <c:v>43197</c:v>
                </c:pt>
                <c:pt idx="9">
                  <c:v>43197</c:v>
                </c:pt>
                <c:pt idx="10">
                  <c:v>43197</c:v>
                </c:pt>
                <c:pt idx="11">
                  <c:v>43197</c:v>
                </c:pt>
                <c:pt idx="12">
                  <c:v>43197</c:v>
                </c:pt>
                <c:pt idx="13">
                  <c:v>43197</c:v>
                </c:pt>
                <c:pt idx="14">
                  <c:v>43197</c:v>
                </c:pt>
                <c:pt idx="15">
                  <c:v>43197</c:v>
                </c:pt>
                <c:pt idx="16">
                  <c:v>43197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35E2-9C43-ABC7-21F66B8E8C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59494920"/>
        <c:axId val="-2071723928"/>
      </c:lineChart>
      <c:catAx>
        <c:axId val="-20594949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 anchor="b" anchorCtr="0"/>
          <a:lstStyle/>
          <a:p>
            <a:pPr>
              <a:defRPr sz="900"/>
            </a:pPr>
            <a:endParaRPr lang="en-US"/>
          </a:p>
        </c:txPr>
        <c:crossAx val="-2071723928"/>
        <c:crosses val="autoZero"/>
        <c:auto val="1"/>
        <c:lblAlgn val="ctr"/>
        <c:lblOffset val="100"/>
        <c:noMultiLvlLbl val="0"/>
      </c:catAx>
      <c:valAx>
        <c:axId val="-2071723928"/>
        <c:scaling>
          <c:orientation val="minMax"/>
          <c:min val="0"/>
        </c:scaling>
        <c:delete val="0"/>
        <c:axPos val="l"/>
        <c:majorGridlines/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-2059494920"/>
        <c:crosses val="autoZero"/>
        <c:crossBetween val="between"/>
        <c:majorUnit val="10000"/>
        <c:dispUnits>
          <c:builtInUnit val="thousands"/>
          <c:dispUnits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</c:dispUnitsLbl>
        </c:dispUnits>
      </c:valAx>
      <c:spPr>
        <a:ln>
          <a:solidFill>
            <a:schemeClr val="accent1"/>
          </a:solidFill>
        </a:ln>
      </c:spPr>
    </c:plotArea>
    <c:legend>
      <c:legendPos val="l"/>
      <c:layout>
        <c:manualLayout>
          <c:xMode val="edge"/>
          <c:yMode val="edge"/>
          <c:x val="0"/>
          <c:y val="0.53925561388159815"/>
          <c:w val="0.12445258578788763"/>
          <c:h val="0.41858595800524934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spPr>
    <a:ln w="31750">
      <a:solidFill>
        <a:srgbClr val="00B050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ctr" anchorCtr="0"/>
          <a:lstStyle/>
          <a:p>
            <a:pPr algn="ctr">
              <a:defRPr sz="1200"/>
            </a:pPr>
            <a:r>
              <a:rPr lang="en-US" sz="1200" baseline="0" dirty="0"/>
              <a:t>Out –State Tuition Peer Analysis (MS SLP)</a:t>
            </a:r>
          </a:p>
        </c:rich>
      </c:tx>
      <c:layout>
        <c:manualLayout>
          <c:xMode val="edge"/>
          <c:yMode val="edge"/>
          <c:x val="0.39382105817834401"/>
          <c:y val="7.04297349797231E-4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83141230587818"/>
          <c:y val="8.2135097696121318E-2"/>
          <c:w val="0.79966918081238203"/>
          <c:h val="0.681406022163896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Competition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CDBB-D64B-BC73-5AB43D08A11E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3-CDBB-D64B-BC73-5AB43D08A11E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5-CDBB-D64B-BC73-5AB43D08A11E}"/>
              </c:ext>
            </c:extLst>
          </c:dPt>
          <c:dPt>
            <c:idx val="5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7-CDBB-D64B-BC73-5AB43D08A11E}"/>
              </c:ext>
            </c:extLst>
          </c:dPt>
          <c:dPt>
            <c:idx val="6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9-CDBB-D64B-BC73-5AB43D08A11E}"/>
              </c:ext>
            </c:extLst>
          </c:dPt>
          <c:dPt>
            <c:idx val="9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B-CDBB-D64B-BC73-5AB43D08A11E}"/>
              </c:ext>
            </c:extLst>
          </c:dPt>
          <c:dLbls>
            <c:numFmt formatCode="&quot;$&quot;#,##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0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Sheet1!$A$2:$A$18</c:f>
              <c:strCache>
                <c:ptCount val="11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</c:strCache>
            </c:strRef>
          </c:cat>
          <c:val>
            <c:numRef>
              <c:f>Sheet1!$B$2:$B$18</c:f>
              <c:numCache>
                <c:formatCode>General</c:formatCode>
                <c:ptCount val="17"/>
                <c:pt idx="0" formatCode="#,##0">
                  <c:v>24279</c:v>
                </c:pt>
                <c:pt idx="3" formatCode="#,##0">
                  <c:v>25547</c:v>
                </c:pt>
                <c:pt idx="5" formatCode="#,##0">
                  <c:v>25885</c:v>
                </c:pt>
                <c:pt idx="6" formatCode="#,##0">
                  <c:v>37179</c:v>
                </c:pt>
                <c:pt idx="9" formatCode="#,##0">
                  <c:v>47168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DBB-D64B-BC73-5AB43D08A1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71284392"/>
        <c:axId val="-2037007368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Peer Group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strRef>
              <c:f>Sheet1!$A$2:$A$18</c:f>
              <c:strCache>
                <c:ptCount val="11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</c:strCache>
            </c:strRef>
          </c:cat>
          <c:val>
            <c:numRef>
              <c:f>Sheet1!$C$2:$C$18</c:f>
              <c:numCache>
                <c:formatCode>General</c:formatCode>
                <c:ptCount val="17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CDBB-D64B-BC73-5AB43D08A11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Aspirational Institution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strRef>
              <c:f>Sheet1!$A$2:$A$18</c:f>
              <c:strCache>
                <c:ptCount val="11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</c:strCache>
            </c:strRef>
          </c:cat>
          <c:val>
            <c:numRef>
              <c:f>Sheet1!$D$2:$D$18</c:f>
              <c:numCache>
                <c:formatCode>General</c:formatCode>
                <c:ptCount val="17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CDBB-D64B-BC73-5AB43D08A11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HSC In St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ymbol val="none"/>
          </c:marke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CDBB-D64B-BC73-5AB43D08A11E}"/>
                </c:ext>
              </c:extLst>
            </c:dLbl>
            <c:numFmt formatCode="&quot;$&quot;#,##0.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Sheet1!$A$2:$A$18</c:f>
              <c:strCache>
                <c:ptCount val="11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</c:strCache>
            </c:strRef>
          </c:cat>
          <c:val>
            <c:numRef>
              <c:f>Sheet1!$E$2:$E$18</c:f>
              <c:numCache>
                <c:formatCode>General</c:formatCode>
                <c:ptCount val="17"/>
                <c:pt idx="0">
                  <c:v>18621</c:v>
                </c:pt>
                <c:pt idx="1">
                  <c:v>18621</c:v>
                </c:pt>
                <c:pt idx="2">
                  <c:v>18621</c:v>
                </c:pt>
                <c:pt idx="3">
                  <c:v>18621</c:v>
                </c:pt>
                <c:pt idx="4">
                  <c:v>18621</c:v>
                </c:pt>
                <c:pt idx="5">
                  <c:v>18621</c:v>
                </c:pt>
                <c:pt idx="6">
                  <c:v>18621</c:v>
                </c:pt>
                <c:pt idx="7">
                  <c:v>18621</c:v>
                </c:pt>
                <c:pt idx="8">
                  <c:v>18621</c:v>
                </c:pt>
                <c:pt idx="9">
                  <c:v>18621</c:v>
                </c:pt>
                <c:pt idx="10">
                  <c:v>18621</c:v>
                </c:pt>
                <c:pt idx="11">
                  <c:v>18621</c:v>
                </c:pt>
                <c:pt idx="12">
                  <c:v>18621</c:v>
                </c:pt>
                <c:pt idx="13">
                  <c:v>18621</c:v>
                </c:pt>
                <c:pt idx="14">
                  <c:v>18621</c:v>
                </c:pt>
                <c:pt idx="15">
                  <c:v>18621</c:v>
                </c:pt>
                <c:pt idx="16">
                  <c:v>18621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CDBB-D64B-BC73-5AB43D08A11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HSC OOS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dLbls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CDBB-D64B-BC73-5AB43D08A11E}"/>
                </c:ext>
              </c:extLst>
            </c:dLbl>
            <c:numFmt formatCode="&quot;$&quot;#,##0.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Sheet1!$A$2:$A$18</c:f>
              <c:strCache>
                <c:ptCount val="11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</c:strCache>
            </c:strRef>
          </c:cat>
          <c:val>
            <c:numRef>
              <c:f>Sheet1!$F$2:$F$18</c:f>
              <c:numCache>
                <c:formatCode>#,##0</c:formatCode>
                <c:ptCount val="17"/>
                <c:pt idx="0">
                  <c:v>43197</c:v>
                </c:pt>
                <c:pt idx="1">
                  <c:v>43197</c:v>
                </c:pt>
                <c:pt idx="2">
                  <c:v>43197</c:v>
                </c:pt>
                <c:pt idx="3">
                  <c:v>43197</c:v>
                </c:pt>
                <c:pt idx="4">
                  <c:v>43197</c:v>
                </c:pt>
                <c:pt idx="5">
                  <c:v>43197</c:v>
                </c:pt>
                <c:pt idx="6">
                  <c:v>43197</c:v>
                </c:pt>
                <c:pt idx="7">
                  <c:v>43197</c:v>
                </c:pt>
                <c:pt idx="8">
                  <c:v>43197</c:v>
                </c:pt>
                <c:pt idx="9">
                  <c:v>43197</c:v>
                </c:pt>
                <c:pt idx="10">
                  <c:v>43197</c:v>
                </c:pt>
                <c:pt idx="11">
                  <c:v>43197</c:v>
                </c:pt>
                <c:pt idx="12">
                  <c:v>43197</c:v>
                </c:pt>
                <c:pt idx="13">
                  <c:v>43197</c:v>
                </c:pt>
                <c:pt idx="14">
                  <c:v>43197</c:v>
                </c:pt>
                <c:pt idx="15">
                  <c:v>43197</c:v>
                </c:pt>
                <c:pt idx="16">
                  <c:v>43197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CDBB-D64B-BC73-5AB43D08A1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71284392"/>
        <c:axId val="-2037007368"/>
      </c:lineChart>
      <c:catAx>
        <c:axId val="-20712843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 anchor="b" anchorCtr="0"/>
          <a:lstStyle/>
          <a:p>
            <a:pPr>
              <a:defRPr sz="900"/>
            </a:pPr>
            <a:endParaRPr lang="en-US"/>
          </a:p>
        </c:txPr>
        <c:crossAx val="-2037007368"/>
        <c:crosses val="autoZero"/>
        <c:auto val="1"/>
        <c:lblAlgn val="ctr"/>
        <c:lblOffset val="100"/>
        <c:noMultiLvlLbl val="0"/>
      </c:catAx>
      <c:valAx>
        <c:axId val="-2037007368"/>
        <c:scaling>
          <c:orientation val="minMax"/>
          <c:min val="0"/>
        </c:scaling>
        <c:delete val="0"/>
        <c:axPos val="l"/>
        <c:majorGridlines/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-2071284392"/>
        <c:crosses val="autoZero"/>
        <c:crossBetween val="between"/>
        <c:majorUnit val="10000"/>
        <c:dispUnits>
          <c:builtInUnit val="thousands"/>
          <c:dispUnits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</c:dispUnitsLbl>
        </c:dispUnits>
      </c:valAx>
      <c:spPr>
        <a:ln>
          <a:solidFill>
            <a:schemeClr val="accent1"/>
          </a:solidFill>
        </a:ln>
      </c:spPr>
    </c:plotArea>
    <c:legend>
      <c:legendPos val="l"/>
      <c:layout>
        <c:manualLayout>
          <c:xMode val="edge"/>
          <c:yMode val="edge"/>
          <c:x val="0"/>
          <c:y val="0.53925561388159815"/>
          <c:w val="0.19004714688441723"/>
          <c:h val="0.41858595800524934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spPr>
    <a:ln w="31750">
      <a:solidFill>
        <a:srgbClr val="00B050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ctr" anchorCtr="0"/>
          <a:lstStyle/>
          <a:p>
            <a:pPr algn="ctr">
              <a:defRPr sz="1200"/>
            </a:pPr>
            <a:r>
              <a:rPr lang="en-US" sz="1200" dirty="0"/>
              <a:t>In</a:t>
            </a:r>
            <a:r>
              <a:rPr lang="en-US" sz="1200" baseline="0" dirty="0"/>
              <a:t> –State Tuition Peer Analysis (MS OT)</a:t>
            </a:r>
          </a:p>
        </c:rich>
      </c:tx>
      <c:layout>
        <c:manualLayout>
          <c:xMode val="edge"/>
          <c:yMode val="edge"/>
          <c:x val="0.44662965260940302"/>
          <c:y val="7.04297349797231E-4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8214943618158841"/>
          <c:y val="8.2135097696121318E-2"/>
          <c:w val="0.79713145231846017"/>
          <c:h val="0.681406022163896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Competition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AF98-914B-98A7-45B69B471D67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3-AF98-914B-98A7-45B69B471D67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AF98-914B-98A7-45B69B471D67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7-AF98-914B-98A7-45B69B471D67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9-AF98-914B-98A7-45B69B471D67}"/>
              </c:ext>
            </c:extLst>
          </c:dPt>
          <c:dPt>
            <c:idx val="5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B-AF98-914B-98A7-45B69B471D67}"/>
              </c:ext>
            </c:extLst>
          </c:dPt>
          <c:dPt>
            <c:idx val="6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D-AF98-914B-98A7-45B69B471D67}"/>
              </c:ext>
            </c:extLst>
          </c:dPt>
          <c:dLbls>
            <c:numFmt formatCode="&quot;$&quot;#,##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0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Sheet1!$A$2:$A$19</c:f>
              <c:strCache>
                <c:ptCount val="11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</c:strCache>
            </c:strRef>
          </c:cat>
          <c:val>
            <c:numRef>
              <c:f>Sheet1!$B$2:$B$19</c:f>
              <c:numCache>
                <c:formatCode>#,##0</c:formatCode>
                <c:ptCount val="18"/>
                <c:pt idx="0">
                  <c:v>11683</c:v>
                </c:pt>
                <c:pt idx="1">
                  <c:v>25038</c:v>
                </c:pt>
                <c:pt idx="3">
                  <c:v>10569.31</c:v>
                </c:pt>
                <c:pt idx="4">
                  <c:v>10179</c:v>
                </c:pt>
                <c:pt idx="5">
                  <c:v>16200</c:v>
                </c:pt>
                <c:pt idx="6">
                  <c:v>9120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F98-914B-98A7-45B69B471D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30637240"/>
        <c:axId val="-2030279432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Peer Group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strRef>
              <c:f>Sheet1!$A$2:$A$19</c:f>
              <c:strCache>
                <c:ptCount val="11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</c:strCache>
            </c:strRef>
          </c:cat>
          <c:val>
            <c:numRef>
              <c:f>Sheet1!$C$2:$C$19</c:f>
              <c:numCache>
                <c:formatCode>General</c:formatCode>
                <c:ptCount val="18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AF98-914B-98A7-45B69B471D6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Aspirational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strRef>
              <c:f>Sheet1!$A$2:$A$19</c:f>
              <c:strCache>
                <c:ptCount val="11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</c:strCache>
            </c:strRef>
          </c:cat>
          <c:val>
            <c:numRef>
              <c:f>Sheet1!$D$2:$D$19</c:f>
              <c:numCache>
                <c:formatCode>General</c:formatCode>
                <c:ptCount val="18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AF98-914B-98A7-45B69B471D6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HSC In St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ymbol val="none"/>
          </c:marker>
          <c:dLbls>
            <c:dLbl>
              <c:idx val="8"/>
              <c:numFmt formatCode="&quot;$&quot;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AF98-914B-98A7-45B69B471D67}"/>
                </c:ext>
              </c:extLst>
            </c:dLbl>
            <c:numFmt formatCode="&quot;$&quot;#,##0.0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Sheet1!$A$2:$A$19</c:f>
              <c:strCache>
                <c:ptCount val="11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</c:strCache>
            </c:strRef>
          </c:cat>
          <c:val>
            <c:numRef>
              <c:f>Sheet1!$E$2:$E$19</c:f>
              <c:numCache>
                <c:formatCode>#,##0</c:formatCode>
                <c:ptCount val="18"/>
                <c:pt idx="0">
                  <c:v>13814</c:v>
                </c:pt>
                <c:pt idx="1">
                  <c:v>13814</c:v>
                </c:pt>
                <c:pt idx="2">
                  <c:v>13814</c:v>
                </c:pt>
                <c:pt idx="3">
                  <c:v>13814</c:v>
                </c:pt>
                <c:pt idx="4">
                  <c:v>13814</c:v>
                </c:pt>
                <c:pt idx="5">
                  <c:v>13814</c:v>
                </c:pt>
                <c:pt idx="6">
                  <c:v>13814</c:v>
                </c:pt>
                <c:pt idx="7">
                  <c:v>13814</c:v>
                </c:pt>
                <c:pt idx="8">
                  <c:v>13814</c:v>
                </c:pt>
                <c:pt idx="9">
                  <c:v>13814</c:v>
                </c:pt>
                <c:pt idx="10">
                  <c:v>13814</c:v>
                </c:pt>
                <c:pt idx="11">
                  <c:v>13814</c:v>
                </c:pt>
                <c:pt idx="12">
                  <c:v>13814</c:v>
                </c:pt>
                <c:pt idx="13">
                  <c:v>13814</c:v>
                </c:pt>
                <c:pt idx="14">
                  <c:v>13814</c:v>
                </c:pt>
                <c:pt idx="15">
                  <c:v>13814</c:v>
                </c:pt>
                <c:pt idx="16">
                  <c:v>13814</c:v>
                </c:pt>
                <c:pt idx="17">
                  <c:v>13814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AF98-914B-98A7-45B69B471D6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HSC OOS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dLbls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AF98-914B-98A7-45B69B471D67}"/>
                </c:ext>
              </c:extLst>
            </c:dLbl>
            <c:numFmt formatCode="&quot;$&quot;#,##0.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Sheet1!$A$2:$A$19</c:f>
              <c:strCache>
                <c:ptCount val="11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</c:strCache>
            </c:strRef>
          </c:cat>
          <c:val>
            <c:numRef>
              <c:f>Sheet1!$F$2:$F$19</c:f>
              <c:numCache>
                <c:formatCode>General</c:formatCode>
                <c:ptCount val="18"/>
                <c:pt idx="0">
                  <c:v>32808</c:v>
                </c:pt>
                <c:pt idx="1">
                  <c:v>32808</c:v>
                </c:pt>
                <c:pt idx="2">
                  <c:v>32808</c:v>
                </c:pt>
                <c:pt idx="3">
                  <c:v>32808</c:v>
                </c:pt>
                <c:pt idx="4">
                  <c:v>32808</c:v>
                </c:pt>
                <c:pt idx="5">
                  <c:v>32808</c:v>
                </c:pt>
                <c:pt idx="6">
                  <c:v>32808</c:v>
                </c:pt>
                <c:pt idx="7">
                  <c:v>32808</c:v>
                </c:pt>
                <c:pt idx="8">
                  <c:v>32808</c:v>
                </c:pt>
                <c:pt idx="9">
                  <c:v>32808</c:v>
                </c:pt>
                <c:pt idx="10">
                  <c:v>32808</c:v>
                </c:pt>
                <c:pt idx="11">
                  <c:v>32808</c:v>
                </c:pt>
                <c:pt idx="12">
                  <c:v>32808</c:v>
                </c:pt>
                <c:pt idx="13">
                  <c:v>32808</c:v>
                </c:pt>
                <c:pt idx="14">
                  <c:v>32808</c:v>
                </c:pt>
                <c:pt idx="15">
                  <c:v>32808</c:v>
                </c:pt>
                <c:pt idx="16">
                  <c:v>32808</c:v>
                </c:pt>
                <c:pt idx="17">
                  <c:v>32808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AF98-914B-98A7-45B69B471D67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HSC OOS Regl</c:v>
                </c:pt>
              </c:strCache>
            </c:strRef>
          </c:tx>
          <c:spPr>
            <a:ln>
              <a:solidFill>
                <a:schemeClr val="accent3">
                  <a:lumMod val="50000"/>
                </a:schemeClr>
              </a:solidFill>
            </a:ln>
          </c:spPr>
          <c:marker>
            <c:symbol val="none"/>
          </c:marker>
          <c:dLbls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AF98-914B-98A7-45B69B471D67}"/>
                </c:ext>
              </c:extLst>
            </c:dLbl>
            <c:numFmt formatCode="&quot;$&quot;#,##0.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separator>, </c:separator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Sheet1!$A$2:$A$19</c:f>
              <c:strCache>
                <c:ptCount val="11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</c:strCache>
            </c:strRef>
          </c:cat>
          <c:val>
            <c:numRef>
              <c:f>Sheet1!$G$2:$G$19</c:f>
              <c:numCache>
                <c:formatCode>General</c:formatCode>
                <c:ptCount val="18"/>
                <c:pt idx="0">
                  <c:v>18310</c:v>
                </c:pt>
                <c:pt idx="1">
                  <c:v>18310</c:v>
                </c:pt>
                <c:pt idx="2">
                  <c:v>18310</c:v>
                </c:pt>
                <c:pt idx="3">
                  <c:v>18310</c:v>
                </c:pt>
                <c:pt idx="4">
                  <c:v>18310</c:v>
                </c:pt>
                <c:pt idx="5">
                  <c:v>18310</c:v>
                </c:pt>
                <c:pt idx="6">
                  <c:v>18310</c:v>
                </c:pt>
                <c:pt idx="7">
                  <c:v>18310</c:v>
                </c:pt>
                <c:pt idx="8">
                  <c:v>18310</c:v>
                </c:pt>
                <c:pt idx="9">
                  <c:v>18310</c:v>
                </c:pt>
                <c:pt idx="10">
                  <c:v>18310</c:v>
                </c:pt>
                <c:pt idx="11">
                  <c:v>18310</c:v>
                </c:pt>
                <c:pt idx="12">
                  <c:v>18310</c:v>
                </c:pt>
                <c:pt idx="13">
                  <c:v>18310</c:v>
                </c:pt>
                <c:pt idx="14">
                  <c:v>18310</c:v>
                </c:pt>
                <c:pt idx="15">
                  <c:v>18310</c:v>
                </c:pt>
                <c:pt idx="16">
                  <c:v>18310</c:v>
                </c:pt>
                <c:pt idx="17">
                  <c:v>18310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AF98-914B-98A7-45B69B471D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30637240"/>
        <c:axId val="-2030279432"/>
      </c:lineChart>
      <c:catAx>
        <c:axId val="-20306372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 anchor="b" anchorCtr="0"/>
          <a:lstStyle/>
          <a:p>
            <a:pPr>
              <a:defRPr sz="900"/>
            </a:pPr>
            <a:endParaRPr lang="en-US"/>
          </a:p>
        </c:txPr>
        <c:crossAx val="-2030279432"/>
        <c:crosses val="autoZero"/>
        <c:auto val="1"/>
        <c:lblAlgn val="ctr"/>
        <c:lblOffset val="100"/>
        <c:noMultiLvlLbl val="0"/>
      </c:catAx>
      <c:valAx>
        <c:axId val="-2030279432"/>
        <c:scaling>
          <c:orientation val="minMax"/>
          <c:max val="45000"/>
          <c:min val="0"/>
        </c:scaling>
        <c:delete val="0"/>
        <c:axPos val="l"/>
        <c:majorGridlines/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-2030637240"/>
        <c:crosses val="autoZero"/>
        <c:crossBetween val="between"/>
        <c:majorUnit val="10000"/>
        <c:dispUnits>
          <c:builtInUnit val="thousands"/>
          <c:dispUnits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</c:dispUnitsLbl>
        </c:dispUnits>
      </c:valAx>
      <c:spPr>
        <a:ln>
          <a:solidFill>
            <a:schemeClr val="accent6"/>
          </a:solidFill>
        </a:ln>
      </c:spPr>
    </c:plotArea>
    <c:legend>
      <c:legendPos val="l"/>
      <c:layout>
        <c:manualLayout>
          <c:xMode val="edge"/>
          <c:yMode val="edge"/>
          <c:x val="0"/>
          <c:y val="0.50384550889472157"/>
          <c:w val="0.14330064644697188"/>
          <c:h val="0.49615449110527848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spPr>
    <a:ln w="31750">
      <a:solidFill>
        <a:srgbClr val="00B050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ctr" anchorCtr="0"/>
          <a:lstStyle/>
          <a:p>
            <a:pPr>
              <a:defRPr sz="1200"/>
            </a:pPr>
            <a:r>
              <a:rPr lang="en-US" sz="1200" baseline="0" dirty="0"/>
              <a:t>Out Of State Tuition Peer Analysis (MS OT)</a:t>
            </a:r>
          </a:p>
        </c:rich>
      </c:tx>
      <c:layout>
        <c:manualLayout>
          <c:xMode val="edge"/>
          <c:yMode val="edge"/>
          <c:x val="0.43980190730648"/>
          <c:y val="5.1837799563032704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7833236123262369"/>
          <c:y val="8.2689119541444894E-2"/>
          <c:w val="0.80303769320501617"/>
          <c:h val="0.712082909345965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Competition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1A26-D748-BCD4-511AE490B6D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1A26-D748-BCD4-511AE490B6D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1A26-D748-BCD4-511AE490B6D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1A26-D748-BCD4-511AE490B6DE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1A26-D748-BCD4-511AE490B6DE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1A26-D748-BCD4-511AE490B6DE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1A26-D748-BCD4-511AE490B6DE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1A26-D748-BCD4-511AE490B6DE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1A26-D748-BCD4-511AE490B6DE}"/>
              </c:ext>
            </c:extLst>
          </c:dPt>
          <c:dLbls>
            <c:numFmt formatCode="&quot;$&quot;#,##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0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Sheet1!$A$2:$A$19</c:f>
              <c:strCache>
                <c:ptCount val="11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</c:strCache>
            </c:strRef>
          </c:cat>
          <c:val>
            <c:numRef>
              <c:f>Sheet1!$B$2:$B$19</c:f>
              <c:numCache>
                <c:formatCode>#,##0</c:formatCode>
                <c:ptCount val="18"/>
                <c:pt idx="0">
                  <c:v>24259</c:v>
                </c:pt>
                <c:pt idx="1">
                  <c:v>36660</c:v>
                </c:pt>
                <c:pt idx="3">
                  <c:v>25080.36</c:v>
                </c:pt>
                <c:pt idx="4">
                  <c:v>28158</c:v>
                </c:pt>
                <c:pt idx="5">
                  <c:v>32895</c:v>
                </c:pt>
                <c:pt idx="6">
                  <c:v>30920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1A26-D748-BCD4-511AE490B6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08116968"/>
        <c:axId val="-2008457880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Peer Group 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dLbls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1A26-D748-BCD4-511AE490B6DE}"/>
                </c:ext>
              </c:extLst>
            </c:dLbl>
            <c:numFmt formatCode="&quot;$&quot;#,##0.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Sheet1!$A$2:$A$19</c:f>
              <c:strCache>
                <c:ptCount val="11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</c:strCache>
            </c:strRef>
          </c:cat>
          <c:val>
            <c:numRef>
              <c:f>Sheet1!$C$2:$C$19</c:f>
              <c:numCache>
                <c:formatCode>General</c:formatCode>
                <c:ptCount val="18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1A26-D748-BCD4-511AE490B6D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Aspirational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dLbls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1A26-D748-BCD4-511AE490B6DE}"/>
                </c:ext>
              </c:extLst>
            </c:dLbl>
            <c:numFmt formatCode="&quot;$&quot;#,##0.0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Sheet1!$A$2:$A$19</c:f>
              <c:strCache>
                <c:ptCount val="11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</c:strCache>
            </c:strRef>
          </c:cat>
          <c:val>
            <c:numRef>
              <c:f>Sheet1!$D$2:$D$19</c:f>
              <c:numCache>
                <c:formatCode>General</c:formatCode>
                <c:ptCount val="18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1A26-D748-BCD4-511AE490B6D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HSC In St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ymbol val="none"/>
          </c:marke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1A26-D748-BCD4-511AE490B6DE}"/>
                </c:ext>
              </c:extLst>
            </c:dLbl>
            <c:numFmt formatCode="&quot;$&quot;#,##0.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Sheet1!$A$2:$A$19</c:f>
              <c:strCache>
                <c:ptCount val="11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</c:strCache>
            </c:strRef>
          </c:cat>
          <c:val>
            <c:numRef>
              <c:f>Sheet1!$E$2:$E$19</c:f>
              <c:numCache>
                <c:formatCode>General</c:formatCode>
                <c:ptCount val="18"/>
                <c:pt idx="0">
                  <c:v>13814</c:v>
                </c:pt>
                <c:pt idx="1">
                  <c:v>13814</c:v>
                </c:pt>
                <c:pt idx="2">
                  <c:v>13814</c:v>
                </c:pt>
                <c:pt idx="3">
                  <c:v>13814</c:v>
                </c:pt>
                <c:pt idx="4">
                  <c:v>13814</c:v>
                </c:pt>
                <c:pt idx="5">
                  <c:v>13814</c:v>
                </c:pt>
                <c:pt idx="6">
                  <c:v>13814</c:v>
                </c:pt>
                <c:pt idx="7">
                  <c:v>13814</c:v>
                </c:pt>
                <c:pt idx="8">
                  <c:v>13814</c:v>
                </c:pt>
                <c:pt idx="9">
                  <c:v>13814</c:v>
                </c:pt>
                <c:pt idx="10">
                  <c:v>13814</c:v>
                </c:pt>
                <c:pt idx="11">
                  <c:v>13814</c:v>
                </c:pt>
                <c:pt idx="12">
                  <c:v>13814</c:v>
                </c:pt>
                <c:pt idx="13">
                  <c:v>13814</c:v>
                </c:pt>
                <c:pt idx="14">
                  <c:v>13814</c:v>
                </c:pt>
                <c:pt idx="15">
                  <c:v>13814</c:v>
                </c:pt>
                <c:pt idx="16">
                  <c:v>13814</c:v>
                </c:pt>
                <c:pt idx="17">
                  <c:v>13814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1A26-D748-BCD4-511AE490B6D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HSC OOS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1A26-D748-BCD4-511AE490B6DE}"/>
                </c:ext>
              </c:extLst>
            </c:dLbl>
            <c:numFmt formatCode="&quot;$&quot;#,##0.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Sheet1!$A$2:$A$19</c:f>
              <c:strCache>
                <c:ptCount val="11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</c:strCache>
            </c:strRef>
          </c:cat>
          <c:val>
            <c:numRef>
              <c:f>Sheet1!$F$2:$F$19</c:f>
              <c:numCache>
                <c:formatCode>#,##0</c:formatCode>
                <c:ptCount val="18"/>
                <c:pt idx="0">
                  <c:v>31808</c:v>
                </c:pt>
                <c:pt idx="1">
                  <c:v>31808</c:v>
                </c:pt>
                <c:pt idx="2">
                  <c:v>31808</c:v>
                </c:pt>
                <c:pt idx="3">
                  <c:v>31808</c:v>
                </c:pt>
                <c:pt idx="4">
                  <c:v>31808</c:v>
                </c:pt>
                <c:pt idx="5">
                  <c:v>31808</c:v>
                </c:pt>
                <c:pt idx="6">
                  <c:v>31808</c:v>
                </c:pt>
                <c:pt idx="7">
                  <c:v>31808</c:v>
                </c:pt>
                <c:pt idx="8">
                  <c:v>31808</c:v>
                </c:pt>
                <c:pt idx="9">
                  <c:v>31808</c:v>
                </c:pt>
                <c:pt idx="10">
                  <c:v>31808</c:v>
                </c:pt>
                <c:pt idx="11">
                  <c:v>31808</c:v>
                </c:pt>
                <c:pt idx="12">
                  <c:v>31808</c:v>
                </c:pt>
                <c:pt idx="13">
                  <c:v>31808</c:v>
                </c:pt>
                <c:pt idx="14">
                  <c:v>31808</c:v>
                </c:pt>
                <c:pt idx="15">
                  <c:v>31808</c:v>
                </c:pt>
                <c:pt idx="16">
                  <c:v>31808</c:v>
                </c:pt>
                <c:pt idx="17">
                  <c:v>31808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1A26-D748-BCD4-511AE490B6DE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HSC OOS Regl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1A26-D748-BCD4-511AE490B6DE}"/>
                </c:ext>
              </c:extLst>
            </c:dLbl>
            <c:numFmt formatCode="&quot;$&quot;#,##0.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Sheet1!$A$2:$A$19</c:f>
              <c:strCache>
                <c:ptCount val="11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</c:strCache>
            </c:strRef>
          </c:cat>
          <c:val>
            <c:numRef>
              <c:f>Sheet1!$G$2:$G$19</c:f>
              <c:numCache>
                <c:formatCode>#,##0</c:formatCode>
                <c:ptCount val="18"/>
                <c:pt idx="0">
                  <c:v>18310</c:v>
                </c:pt>
                <c:pt idx="1">
                  <c:v>18310</c:v>
                </c:pt>
                <c:pt idx="2">
                  <c:v>18310</c:v>
                </c:pt>
                <c:pt idx="3">
                  <c:v>18310</c:v>
                </c:pt>
                <c:pt idx="4">
                  <c:v>18310</c:v>
                </c:pt>
                <c:pt idx="5">
                  <c:v>18310</c:v>
                </c:pt>
                <c:pt idx="6">
                  <c:v>18310</c:v>
                </c:pt>
                <c:pt idx="7">
                  <c:v>18310</c:v>
                </c:pt>
                <c:pt idx="8">
                  <c:v>18310</c:v>
                </c:pt>
                <c:pt idx="9">
                  <c:v>18310</c:v>
                </c:pt>
                <c:pt idx="10">
                  <c:v>18310</c:v>
                </c:pt>
                <c:pt idx="11">
                  <c:v>18310</c:v>
                </c:pt>
                <c:pt idx="12">
                  <c:v>18310</c:v>
                </c:pt>
                <c:pt idx="13">
                  <c:v>18310</c:v>
                </c:pt>
                <c:pt idx="14">
                  <c:v>18310</c:v>
                </c:pt>
                <c:pt idx="15">
                  <c:v>18310</c:v>
                </c:pt>
                <c:pt idx="16">
                  <c:v>18310</c:v>
                </c:pt>
                <c:pt idx="17">
                  <c:v>18310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1A26-D748-BCD4-511AE490B6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08116968"/>
        <c:axId val="-2008457880"/>
      </c:lineChart>
      <c:catAx>
        <c:axId val="-2008116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 anchor="b" anchorCtr="0"/>
          <a:lstStyle/>
          <a:p>
            <a:pPr>
              <a:defRPr sz="900"/>
            </a:pPr>
            <a:endParaRPr lang="en-US"/>
          </a:p>
        </c:txPr>
        <c:crossAx val="-2008457880"/>
        <c:crosses val="autoZero"/>
        <c:auto val="1"/>
        <c:lblAlgn val="ctr"/>
        <c:lblOffset val="100"/>
        <c:noMultiLvlLbl val="0"/>
      </c:catAx>
      <c:valAx>
        <c:axId val="-2008457880"/>
        <c:scaling>
          <c:orientation val="minMax"/>
          <c:max val="50000"/>
          <c:min val="0"/>
        </c:scaling>
        <c:delete val="0"/>
        <c:axPos val="l"/>
        <c:majorGridlines/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-2008116968"/>
        <c:crosses val="autoZero"/>
        <c:crossBetween val="between"/>
        <c:majorUnit val="10000"/>
        <c:dispUnits>
          <c:builtInUnit val="thousands"/>
          <c:dispUnits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</c:dispUnitsLbl>
        </c:dispUnits>
      </c:valAx>
      <c:spPr>
        <a:ln>
          <a:solidFill>
            <a:schemeClr val="accent1"/>
          </a:solidFill>
        </a:ln>
      </c:spPr>
    </c:plotArea>
    <c:legend>
      <c:legendPos val="l"/>
      <c:layout>
        <c:manualLayout>
          <c:xMode val="edge"/>
          <c:yMode val="edge"/>
          <c:x val="3.6465927870127303E-4"/>
          <c:y val="0.47315434529017208"/>
          <c:w val="0.13258518032468164"/>
          <c:h val="0.50230314960629918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spPr>
    <a:ln w="31750">
      <a:solidFill>
        <a:srgbClr val="00B050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ctr" anchorCtr="0"/>
          <a:lstStyle/>
          <a:p>
            <a:pPr algn="ctr">
              <a:defRPr sz="1200"/>
            </a:pPr>
            <a:r>
              <a:rPr lang="en-US" sz="1200" dirty="0"/>
              <a:t>In</a:t>
            </a:r>
            <a:r>
              <a:rPr lang="en-US" sz="1200" baseline="0" dirty="0"/>
              <a:t> –State Tuition Peer Analysis (PhD PT)</a:t>
            </a:r>
          </a:p>
        </c:rich>
      </c:tx>
      <c:layout>
        <c:manualLayout>
          <c:xMode val="edge"/>
          <c:yMode val="edge"/>
          <c:x val="0.37380735133430198"/>
          <c:y val="3.8160815002341599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8769818703217656"/>
          <c:y val="9.2500747842615999E-2"/>
          <c:w val="0.76439668999708366"/>
          <c:h val="0.713813300910914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Competition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F110-B142-B1A6-25254EB96F95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3-F110-B142-B1A6-25254EB96F95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5-F110-B142-B1A6-25254EB96F95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7-F110-B142-B1A6-25254EB96F95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9-F110-B142-B1A6-25254EB96F95}"/>
              </c:ext>
            </c:extLst>
          </c:dPt>
          <c:dPt>
            <c:idx val="5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B-F110-B142-B1A6-25254EB96F95}"/>
              </c:ext>
            </c:extLst>
          </c:dPt>
          <c:dPt>
            <c:idx val="6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D-F110-B142-B1A6-25254EB96F95}"/>
              </c:ext>
            </c:extLst>
          </c:dPt>
          <c:dPt>
            <c:idx val="9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F-F110-B142-B1A6-25254EB96F95}"/>
              </c:ext>
            </c:extLst>
          </c:dPt>
          <c:dLbls>
            <c:dLbl>
              <c:idx val="4"/>
              <c:numFmt formatCode="&quot;$&quot;#,##0.0" sourceLinked="0"/>
              <c:spPr>
                <a:noFill/>
                <a:ln>
                  <a:noFill/>
                </a:ln>
                <a:effectLst/>
              </c:spPr>
              <c:txPr>
                <a:bodyPr rot="0" vert="horz" anchor="t" anchorCtr="0"/>
                <a:lstStyle/>
                <a:p>
                  <a:pPr>
                    <a:defRPr sz="1000"/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F110-B142-B1A6-25254EB96F95}"/>
                </c:ext>
              </c:extLst>
            </c:dLbl>
            <c:numFmt formatCode="&quot;$&quot;#,##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0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Sheet1!$A$2:$A$17</c:f>
              <c:strCache>
                <c:ptCount val="16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Belmont</c:v>
                </c:pt>
                <c:pt idx="13">
                  <c:v>ETSU</c:v>
                </c:pt>
                <c:pt idx="14">
                  <c:v>UTC</c:v>
                </c:pt>
                <c:pt idx="15">
                  <c:v>West Kent</c:v>
                </c:pt>
              </c:strCache>
            </c:strRef>
          </c:cat>
          <c:val>
            <c:numRef>
              <c:f>Sheet1!$B$2:$B$17</c:f>
              <c:numCache>
                <c:formatCode>#,##0</c:formatCode>
                <c:ptCount val="16"/>
                <c:pt idx="0">
                  <c:v>18570</c:v>
                </c:pt>
                <c:pt idx="1">
                  <c:v>24426</c:v>
                </c:pt>
                <c:pt idx="2">
                  <c:v>20790</c:v>
                </c:pt>
                <c:pt idx="3">
                  <c:v>13374</c:v>
                </c:pt>
                <c:pt idx="4">
                  <c:v>10440</c:v>
                </c:pt>
                <c:pt idx="5">
                  <c:v>20000</c:v>
                </c:pt>
                <c:pt idx="6">
                  <c:v>14705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F110-B142-B1A6-25254EB96F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10604888"/>
        <c:axId val="-2010601720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Peer Group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strRef>
              <c:f>Sheet1!$A$2:$A$17</c:f>
              <c:strCache>
                <c:ptCount val="16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Belmont</c:v>
                </c:pt>
                <c:pt idx="13">
                  <c:v>ETSU</c:v>
                </c:pt>
                <c:pt idx="14">
                  <c:v>UTC</c:v>
                </c:pt>
                <c:pt idx="15">
                  <c:v>West Kent</c:v>
                </c:pt>
              </c:strCache>
            </c:strRef>
          </c:cat>
          <c:val>
            <c:numRef>
              <c:f>Sheet1!$C$2:$C$17</c:f>
              <c:numCache>
                <c:formatCode>General</c:formatCode>
                <c:ptCount val="1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F110-B142-B1A6-25254EB96F9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Aspirational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strRef>
              <c:f>Sheet1!$A$2:$A$17</c:f>
              <c:strCache>
                <c:ptCount val="16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Belmont</c:v>
                </c:pt>
                <c:pt idx="13">
                  <c:v>ETSU</c:v>
                </c:pt>
                <c:pt idx="14">
                  <c:v>UTC</c:v>
                </c:pt>
                <c:pt idx="15">
                  <c:v>West Kent</c:v>
                </c:pt>
              </c:strCache>
            </c:strRef>
          </c:cat>
          <c:val>
            <c:numRef>
              <c:f>Sheet1!$D$2:$D$17</c:f>
              <c:numCache>
                <c:formatCode>General</c:formatCode>
                <c:ptCount val="1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F110-B142-B1A6-25254EB96F9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HSC In St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ymbol val="none"/>
          </c:marker>
          <c:dLbls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F110-B142-B1A6-25254EB96F95}"/>
                </c:ext>
              </c:extLst>
            </c:dLbl>
            <c:numFmt formatCode="&quot;$&quot;#,##0.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Sheet1!$A$2:$A$17</c:f>
              <c:strCache>
                <c:ptCount val="16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Belmont</c:v>
                </c:pt>
                <c:pt idx="13">
                  <c:v>ETSU</c:v>
                </c:pt>
                <c:pt idx="14">
                  <c:v>UTC</c:v>
                </c:pt>
                <c:pt idx="15">
                  <c:v>West Kent</c:v>
                </c:pt>
              </c:strCache>
            </c:strRef>
          </c:cat>
          <c:val>
            <c:numRef>
              <c:f>Sheet1!$E$2:$E$17</c:f>
              <c:numCache>
                <c:formatCode>#,##0</c:formatCode>
                <c:ptCount val="16"/>
                <c:pt idx="0">
                  <c:v>13614</c:v>
                </c:pt>
                <c:pt idx="1">
                  <c:v>13614</c:v>
                </c:pt>
                <c:pt idx="2">
                  <c:v>13614</c:v>
                </c:pt>
                <c:pt idx="3">
                  <c:v>13614</c:v>
                </c:pt>
                <c:pt idx="4">
                  <c:v>13614</c:v>
                </c:pt>
                <c:pt idx="5">
                  <c:v>13614</c:v>
                </c:pt>
                <c:pt idx="6">
                  <c:v>13614</c:v>
                </c:pt>
                <c:pt idx="7">
                  <c:v>13614</c:v>
                </c:pt>
                <c:pt idx="8">
                  <c:v>13614</c:v>
                </c:pt>
                <c:pt idx="9">
                  <c:v>13614</c:v>
                </c:pt>
                <c:pt idx="10">
                  <c:v>13614</c:v>
                </c:pt>
                <c:pt idx="11">
                  <c:v>13614</c:v>
                </c:pt>
                <c:pt idx="12">
                  <c:v>13614</c:v>
                </c:pt>
                <c:pt idx="13">
                  <c:v>13614</c:v>
                </c:pt>
                <c:pt idx="14">
                  <c:v>13614</c:v>
                </c:pt>
                <c:pt idx="15">
                  <c:v>13614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F110-B142-B1A6-25254EB96F95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HSC OOS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dLbls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F110-B142-B1A6-25254EB96F95}"/>
                </c:ext>
              </c:extLst>
            </c:dLbl>
            <c:numFmt formatCode="&quot;$&quot;#,##0.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Sheet1!$A$2:$A$17</c:f>
              <c:strCache>
                <c:ptCount val="16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Belmont</c:v>
                </c:pt>
                <c:pt idx="13">
                  <c:v>ETSU</c:v>
                </c:pt>
                <c:pt idx="14">
                  <c:v>UTC</c:v>
                </c:pt>
                <c:pt idx="15">
                  <c:v>West Kent</c:v>
                </c:pt>
              </c:strCache>
            </c:strRef>
          </c:cat>
          <c:val>
            <c:numRef>
              <c:f>Sheet1!$F$2:$F$17</c:f>
              <c:numCache>
                <c:formatCode>General</c:formatCode>
                <c:ptCount val="16"/>
                <c:pt idx="0">
                  <c:v>31896</c:v>
                </c:pt>
                <c:pt idx="1">
                  <c:v>31896</c:v>
                </c:pt>
                <c:pt idx="2">
                  <c:v>31896</c:v>
                </c:pt>
                <c:pt idx="3">
                  <c:v>31896</c:v>
                </c:pt>
                <c:pt idx="4">
                  <c:v>31896</c:v>
                </c:pt>
                <c:pt idx="5">
                  <c:v>31896</c:v>
                </c:pt>
                <c:pt idx="6">
                  <c:v>31896</c:v>
                </c:pt>
                <c:pt idx="7">
                  <c:v>31896</c:v>
                </c:pt>
                <c:pt idx="8">
                  <c:v>31896</c:v>
                </c:pt>
                <c:pt idx="9">
                  <c:v>31896</c:v>
                </c:pt>
                <c:pt idx="10">
                  <c:v>31896</c:v>
                </c:pt>
                <c:pt idx="11">
                  <c:v>31896</c:v>
                </c:pt>
                <c:pt idx="12">
                  <c:v>31896</c:v>
                </c:pt>
                <c:pt idx="13">
                  <c:v>31896</c:v>
                </c:pt>
                <c:pt idx="14">
                  <c:v>31896</c:v>
                </c:pt>
                <c:pt idx="15">
                  <c:v>31896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F110-B142-B1A6-25254EB96F95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HSC OOS Regl</c:v>
                </c:pt>
              </c:strCache>
            </c:strRef>
          </c:tx>
          <c:spPr>
            <a:ln>
              <a:solidFill>
                <a:schemeClr val="accent6">
                  <a:lumMod val="50000"/>
                </a:schemeClr>
              </a:solidFill>
            </a:ln>
          </c:spPr>
          <c:marker>
            <c:symbol val="none"/>
          </c:marke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F110-B142-B1A6-25254EB96F95}"/>
                </c:ext>
              </c:extLst>
            </c:dLbl>
            <c:numFmt formatCode="&quot;$&quot;#,##0.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Sheet1!$A$2:$A$17</c:f>
              <c:strCache>
                <c:ptCount val="16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Belmont</c:v>
                </c:pt>
                <c:pt idx="13">
                  <c:v>ETSU</c:v>
                </c:pt>
                <c:pt idx="14">
                  <c:v>UTC</c:v>
                </c:pt>
                <c:pt idx="15">
                  <c:v>West Kent</c:v>
                </c:pt>
              </c:strCache>
            </c:strRef>
          </c:cat>
          <c:val>
            <c:numRef>
              <c:f>Sheet1!$G$2:$G$17</c:f>
              <c:numCache>
                <c:formatCode>General</c:formatCode>
                <c:ptCount val="16"/>
                <c:pt idx="0">
                  <c:v>18110</c:v>
                </c:pt>
                <c:pt idx="1">
                  <c:v>18110</c:v>
                </c:pt>
                <c:pt idx="2">
                  <c:v>18110</c:v>
                </c:pt>
                <c:pt idx="3">
                  <c:v>18110</c:v>
                </c:pt>
                <c:pt idx="4">
                  <c:v>18110</c:v>
                </c:pt>
                <c:pt idx="5">
                  <c:v>18110</c:v>
                </c:pt>
                <c:pt idx="6">
                  <c:v>18110</c:v>
                </c:pt>
                <c:pt idx="7">
                  <c:v>18110</c:v>
                </c:pt>
                <c:pt idx="8">
                  <c:v>18110</c:v>
                </c:pt>
                <c:pt idx="9">
                  <c:v>18110</c:v>
                </c:pt>
                <c:pt idx="10">
                  <c:v>18110</c:v>
                </c:pt>
                <c:pt idx="11">
                  <c:v>18110</c:v>
                </c:pt>
                <c:pt idx="12">
                  <c:v>18110</c:v>
                </c:pt>
                <c:pt idx="13">
                  <c:v>18110</c:v>
                </c:pt>
                <c:pt idx="14">
                  <c:v>18110</c:v>
                </c:pt>
                <c:pt idx="15">
                  <c:v>18110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F110-B142-B1A6-25254EB96F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10604888"/>
        <c:axId val="-2010601720"/>
      </c:lineChart>
      <c:catAx>
        <c:axId val="-20106048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 anchor="b" anchorCtr="0"/>
          <a:lstStyle/>
          <a:p>
            <a:pPr>
              <a:defRPr sz="900"/>
            </a:pPr>
            <a:endParaRPr lang="en-US"/>
          </a:p>
        </c:txPr>
        <c:crossAx val="-2010601720"/>
        <c:crosses val="autoZero"/>
        <c:auto val="1"/>
        <c:lblAlgn val="ctr"/>
        <c:lblOffset val="100"/>
        <c:noMultiLvlLbl val="0"/>
      </c:catAx>
      <c:valAx>
        <c:axId val="-2010601720"/>
        <c:scaling>
          <c:orientation val="minMax"/>
          <c:min val="0"/>
        </c:scaling>
        <c:delete val="0"/>
        <c:axPos val="l"/>
        <c:majorGridlines/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-2010604888"/>
        <c:crosses val="autoZero"/>
        <c:crossBetween val="between"/>
        <c:majorUnit val="10000"/>
        <c:dispUnits>
          <c:builtInUnit val="thousands"/>
          <c:dispUnits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</c:dispUnitsLbl>
        </c:dispUnits>
      </c:valAx>
      <c:spPr>
        <a:ln>
          <a:solidFill>
            <a:schemeClr val="accent1"/>
          </a:solidFill>
        </a:ln>
      </c:spPr>
    </c:plotArea>
    <c:legend>
      <c:legendPos val="l"/>
      <c:layout>
        <c:manualLayout>
          <c:xMode val="edge"/>
          <c:yMode val="edge"/>
          <c:x val="0"/>
          <c:y val="0.504410188834994"/>
          <c:w val="0.13258518032468164"/>
          <c:h val="0.49558982210557012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spPr>
    <a:ln w="31750">
      <a:solidFill>
        <a:srgbClr val="00B050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ctr" anchorCtr="0"/>
          <a:lstStyle/>
          <a:p>
            <a:pPr>
              <a:defRPr sz="1200"/>
            </a:pPr>
            <a:r>
              <a:rPr lang="en-US" sz="1200" baseline="0" dirty="0"/>
              <a:t>Out Of State Tuition Peer Analysis (PhD PT)</a:t>
            </a:r>
          </a:p>
        </c:rich>
      </c:tx>
      <c:layout>
        <c:manualLayout>
          <c:xMode val="edge"/>
          <c:yMode val="edge"/>
          <c:x val="0.37789823482365098"/>
          <c:y val="3.7495027941070001E-4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8619143093224458"/>
          <c:y val="0.1083841676985"/>
          <c:w val="0.76331170409254401"/>
          <c:h val="0.707273952736346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Competition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47ED-E14F-82E3-1C7120E714B8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3-47ED-E14F-82E3-1C7120E714B8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5-47ED-E14F-82E3-1C7120E714B8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7-47ED-E14F-82E3-1C7120E714B8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9-47ED-E14F-82E3-1C7120E714B8}"/>
              </c:ext>
            </c:extLst>
          </c:dPt>
          <c:dPt>
            <c:idx val="5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B-47ED-E14F-82E3-1C7120E714B8}"/>
              </c:ext>
            </c:extLst>
          </c:dPt>
          <c:dPt>
            <c:idx val="6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D-47ED-E14F-82E3-1C7120E714B8}"/>
              </c:ext>
            </c:extLst>
          </c:dPt>
          <c:dPt>
            <c:idx val="9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F-47ED-E14F-82E3-1C7120E714B8}"/>
              </c:ext>
            </c:extLst>
          </c:dPt>
          <c:dLbls>
            <c:numFmt formatCode="&quot;$&quot;#,##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0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Sheet1!$A$2:$A$17</c:f>
              <c:strCache>
                <c:ptCount val="16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</c:v>
                </c:pt>
                <c:pt idx="10">
                  <c:v>UTHSC Houston</c:v>
                </c:pt>
                <c:pt idx="12">
                  <c:v>Belmont</c:v>
                </c:pt>
                <c:pt idx="13">
                  <c:v>ETSU</c:v>
                </c:pt>
                <c:pt idx="14">
                  <c:v>UTC</c:v>
                </c:pt>
                <c:pt idx="15">
                  <c:v>West Kent</c:v>
                </c:pt>
              </c:strCache>
            </c:strRef>
          </c:cat>
          <c:val>
            <c:numRef>
              <c:f>Sheet1!$B$2:$B$17</c:f>
              <c:numCache>
                <c:formatCode>#,##0</c:formatCode>
                <c:ptCount val="16"/>
                <c:pt idx="0">
                  <c:v>37884</c:v>
                </c:pt>
                <c:pt idx="1">
                  <c:v>36840</c:v>
                </c:pt>
                <c:pt idx="2">
                  <c:v>36590</c:v>
                </c:pt>
                <c:pt idx="3">
                  <c:v>33378</c:v>
                </c:pt>
                <c:pt idx="4">
                  <c:v>26800</c:v>
                </c:pt>
                <c:pt idx="5">
                  <c:v>30000</c:v>
                </c:pt>
                <c:pt idx="6">
                  <c:v>30042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47ED-E14F-82E3-1C7120E714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12819432"/>
        <c:axId val="-2083467736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Peer Group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strRef>
              <c:f>Sheet1!$A$2:$A$17</c:f>
              <c:strCache>
                <c:ptCount val="16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</c:v>
                </c:pt>
                <c:pt idx="10">
                  <c:v>UTHSC Houston</c:v>
                </c:pt>
                <c:pt idx="12">
                  <c:v>Belmont</c:v>
                </c:pt>
                <c:pt idx="13">
                  <c:v>ETSU</c:v>
                </c:pt>
                <c:pt idx="14">
                  <c:v>UTC</c:v>
                </c:pt>
                <c:pt idx="15">
                  <c:v>West Kent</c:v>
                </c:pt>
              </c:strCache>
            </c:strRef>
          </c:cat>
          <c:val>
            <c:numRef>
              <c:f>Sheet1!$C$2:$C$17</c:f>
              <c:numCache>
                <c:formatCode>General</c:formatCode>
                <c:ptCount val="1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47ED-E14F-82E3-1C7120E714B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Aspirational 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strRef>
              <c:f>Sheet1!$A$2:$A$17</c:f>
              <c:strCache>
                <c:ptCount val="16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</c:v>
                </c:pt>
                <c:pt idx="10">
                  <c:v>UTHSC Houston</c:v>
                </c:pt>
                <c:pt idx="12">
                  <c:v>Belmont</c:v>
                </c:pt>
                <c:pt idx="13">
                  <c:v>ETSU</c:v>
                </c:pt>
                <c:pt idx="14">
                  <c:v>UTC</c:v>
                </c:pt>
                <c:pt idx="15">
                  <c:v>West Kent</c:v>
                </c:pt>
              </c:strCache>
            </c:strRef>
          </c:cat>
          <c:val>
            <c:numRef>
              <c:f>Sheet1!$D$2:$D$17</c:f>
              <c:numCache>
                <c:formatCode>General</c:formatCode>
                <c:ptCount val="1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47ED-E14F-82E3-1C7120E714B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HSC In St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ymbol val="none"/>
          </c:marke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47ED-E14F-82E3-1C7120E714B8}"/>
                </c:ext>
              </c:extLst>
            </c:dLbl>
            <c:numFmt formatCode="&quot;$&quot;#,##0.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Sheet1!$A$2:$A$17</c:f>
              <c:strCache>
                <c:ptCount val="16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</c:v>
                </c:pt>
                <c:pt idx="10">
                  <c:v>UTHSC Houston</c:v>
                </c:pt>
                <c:pt idx="12">
                  <c:v>Belmont</c:v>
                </c:pt>
                <c:pt idx="13">
                  <c:v>ETSU</c:v>
                </c:pt>
                <c:pt idx="14">
                  <c:v>UTC</c:v>
                </c:pt>
                <c:pt idx="15">
                  <c:v>West Kent</c:v>
                </c:pt>
              </c:strCache>
            </c:strRef>
          </c:cat>
          <c:val>
            <c:numRef>
              <c:f>Sheet1!$E$2:$E$17</c:f>
              <c:numCache>
                <c:formatCode>General</c:formatCode>
                <c:ptCount val="16"/>
                <c:pt idx="0">
                  <c:v>13614</c:v>
                </c:pt>
                <c:pt idx="1">
                  <c:v>13614</c:v>
                </c:pt>
                <c:pt idx="2">
                  <c:v>13614</c:v>
                </c:pt>
                <c:pt idx="3">
                  <c:v>13614</c:v>
                </c:pt>
                <c:pt idx="4">
                  <c:v>13614</c:v>
                </c:pt>
                <c:pt idx="5">
                  <c:v>13614</c:v>
                </c:pt>
                <c:pt idx="6">
                  <c:v>13614</c:v>
                </c:pt>
                <c:pt idx="7">
                  <c:v>13614</c:v>
                </c:pt>
                <c:pt idx="8">
                  <c:v>13614</c:v>
                </c:pt>
                <c:pt idx="9">
                  <c:v>13614</c:v>
                </c:pt>
                <c:pt idx="10">
                  <c:v>13614</c:v>
                </c:pt>
                <c:pt idx="11">
                  <c:v>13614</c:v>
                </c:pt>
                <c:pt idx="12">
                  <c:v>13614</c:v>
                </c:pt>
                <c:pt idx="13">
                  <c:v>13614</c:v>
                </c:pt>
                <c:pt idx="14">
                  <c:v>13614</c:v>
                </c:pt>
                <c:pt idx="15">
                  <c:v>13614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47ED-E14F-82E3-1C7120E714B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HSC OOS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47ED-E14F-82E3-1C7120E714B8}"/>
                </c:ext>
              </c:extLst>
            </c:dLbl>
            <c:numFmt formatCode="&quot;$&quot;#,##0.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Sheet1!$A$2:$A$17</c:f>
              <c:strCache>
                <c:ptCount val="16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</c:v>
                </c:pt>
                <c:pt idx="10">
                  <c:v>UTHSC Houston</c:v>
                </c:pt>
                <c:pt idx="12">
                  <c:v>Belmont</c:v>
                </c:pt>
                <c:pt idx="13">
                  <c:v>ETSU</c:v>
                </c:pt>
                <c:pt idx="14">
                  <c:v>UTC</c:v>
                </c:pt>
                <c:pt idx="15">
                  <c:v>West Kent</c:v>
                </c:pt>
              </c:strCache>
            </c:strRef>
          </c:cat>
          <c:val>
            <c:numRef>
              <c:f>Sheet1!$F$2:$F$17</c:f>
              <c:numCache>
                <c:formatCode>#,##0</c:formatCode>
                <c:ptCount val="16"/>
                <c:pt idx="0">
                  <c:v>31596</c:v>
                </c:pt>
                <c:pt idx="1">
                  <c:v>31596</c:v>
                </c:pt>
                <c:pt idx="2">
                  <c:v>31596</c:v>
                </c:pt>
                <c:pt idx="3">
                  <c:v>31596</c:v>
                </c:pt>
                <c:pt idx="4">
                  <c:v>31596</c:v>
                </c:pt>
                <c:pt idx="5">
                  <c:v>31596</c:v>
                </c:pt>
                <c:pt idx="6">
                  <c:v>31596</c:v>
                </c:pt>
                <c:pt idx="7">
                  <c:v>31596</c:v>
                </c:pt>
                <c:pt idx="8">
                  <c:v>31596</c:v>
                </c:pt>
                <c:pt idx="9">
                  <c:v>31596</c:v>
                </c:pt>
                <c:pt idx="10">
                  <c:v>31596</c:v>
                </c:pt>
                <c:pt idx="11">
                  <c:v>31596</c:v>
                </c:pt>
                <c:pt idx="12">
                  <c:v>31596</c:v>
                </c:pt>
                <c:pt idx="13">
                  <c:v>31596</c:v>
                </c:pt>
                <c:pt idx="14">
                  <c:v>31596</c:v>
                </c:pt>
                <c:pt idx="15">
                  <c:v>31596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47ED-E14F-82E3-1C7120E714B8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HSC OOS Regl</c:v>
                </c:pt>
              </c:strCache>
            </c:strRef>
          </c:tx>
          <c:spPr>
            <a:ln>
              <a:solidFill>
                <a:schemeClr val="accent6">
                  <a:lumMod val="50000"/>
                </a:schemeClr>
              </a:solidFill>
            </a:ln>
          </c:spPr>
          <c:marker>
            <c:symbol val="none"/>
          </c:marker>
          <c:dLbls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47ED-E14F-82E3-1C7120E714B8}"/>
                </c:ext>
              </c:extLst>
            </c:dLbl>
            <c:numFmt formatCode="&quot;$&quot;#,##0.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Sheet1!$A$2:$A$17</c:f>
              <c:strCache>
                <c:ptCount val="16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</c:v>
                </c:pt>
                <c:pt idx="10">
                  <c:v>UTHSC Houston</c:v>
                </c:pt>
                <c:pt idx="12">
                  <c:v>Belmont</c:v>
                </c:pt>
                <c:pt idx="13">
                  <c:v>ETSU</c:v>
                </c:pt>
                <c:pt idx="14">
                  <c:v>UTC</c:v>
                </c:pt>
                <c:pt idx="15">
                  <c:v>West Kent</c:v>
                </c:pt>
              </c:strCache>
            </c:strRef>
          </c:cat>
          <c:val>
            <c:numRef>
              <c:f>Sheet1!$G$2:$G$17</c:f>
              <c:numCache>
                <c:formatCode>#,##0</c:formatCode>
                <c:ptCount val="16"/>
                <c:pt idx="0">
                  <c:v>18110</c:v>
                </c:pt>
                <c:pt idx="1">
                  <c:v>18110</c:v>
                </c:pt>
                <c:pt idx="2">
                  <c:v>18110</c:v>
                </c:pt>
                <c:pt idx="3">
                  <c:v>18110</c:v>
                </c:pt>
                <c:pt idx="4">
                  <c:v>18110</c:v>
                </c:pt>
                <c:pt idx="5">
                  <c:v>18110</c:v>
                </c:pt>
                <c:pt idx="6">
                  <c:v>18110</c:v>
                </c:pt>
                <c:pt idx="7">
                  <c:v>18110</c:v>
                </c:pt>
                <c:pt idx="8">
                  <c:v>18110</c:v>
                </c:pt>
                <c:pt idx="9">
                  <c:v>18110</c:v>
                </c:pt>
                <c:pt idx="10">
                  <c:v>18110</c:v>
                </c:pt>
                <c:pt idx="11">
                  <c:v>18110</c:v>
                </c:pt>
                <c:pt idx="12">
                  <c:v>18110</c:v>
                </c:pt>
                <c:pt idx="13">
                  <c:v>18110</c:v>
                </c:pt>
                <c:pt idx="14">
                  <c:v>18110</c:v>
                </c:pt>
                <c:pt idx="15">
                  <c:v>18110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47ED-E14F-82E3-1C7120E714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12819432"/>
        <c:axId val="-2083467736"/>
      </c:lineChart>
      <c:catAx>
        <c:axId val="-20128194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 anchor="b" anchorCtr="0"/>
          <a:lstStyle/>
          <a:p>
            <a:pPr>
              <a:defRPr sz="900"/>
            </a:pPr>
            <a:endParaRPr lang="en-US"/>
          </a:p>
        </c:txPr>
        <c:crossAx val="-2083467736"/>
        <c:crosses val="autoZero"/>
        <c:auto val="1"/>
        <c:lblAlgn val="ctr"/>
        <c:lblOffset val="100"/>
        <c:noMultiLvlLbl val="0"/>
      </c:catAx>
      <c:valAx>
        <c:axId val="-2083467736"/>
        <c:scaling>
          <c:orientation val="minMax"/>
          <c:min val="0"/>
        </c:scaling>
        <c:delete val="0"/>
        <c:axPos val="l"/>
        <c:majorGridlines/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-2012819432"/>
        <c:crosses val="autoZero"/>
        <c:crossBetween val="between"/>
        <c:majorUnit val="10000"/>
        <c:dispUnits>
          <c:builtInUnit val="thousands"/>
          <c:dispUnits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</c:dispUnitsLbl>
        </c:dispUnits>
      </c:valAx>
      <c:spPr>
        <a:ln>
          <a:solidFill>
            <a:schemeClr val="accent1"/>
          </a:solidFill>
        </a:ln>
      </c:spPr>
    </c:plotArea>
    <c:legend>
      <c:legendPos val="l"/>
      <c:layout>
        <c:manualLayout>
          <c:xMode val="edge"/>
          <c:yMode val="edge"/>
          <c:x val="0"/>
          <c:y val="0.43083041703120445"/>
          <c:w val="0.13258518032468164"/>
          <c:h val="0.50230314960629918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spPr>
    <a:ln w="31750">
      <a:solidFill>
        <a:srgbClr val="00B050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ctr" anchorCtr="0"/>
          <a:lstStyle/>
          <a:p>
            <a:pPr algn="ctr">
              <a:defRPr sz="1200"/>
            </a:pPr>
            <a:r>
              <a:rPr lang="en-US" sz="1200" dirty="0"/>
              <a:t>In</a:t>
            </a:r>
            <a:r>
              <a:rPr lang="en-US" sz="1200" baseline="0" dirty="0"/>
              <a:t> –State Tuition Peer Analysis (Doctor of Audiology)</a:t>
            </a:r>
          </a:p>
        </c:rich>
      </c:tx>
      <c:layout>
        <c:manualLayout>
          <c:xMode val="edge"/>
          <c:yMode val="edge"/>
          <c:x val="0.33496997418387697"/>
          <c:y val="1.65453079028978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9966790111596699"/>
          <c:y val="9.3915401014036698E-2"/>
          <c:w val="0.76319355773819497"/>
          <c:h val="0.713813300910914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Competition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CEBA-F145-8597-968673D1976E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3-CEBA-F145-8597-968673D1976E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5-CEBA-F145-8597-968673D1976E}"/>
              </c:ext>
            </c:extLst>
          </c:dPt>
          <c:dPt>
            <c:idx val="5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7-CEBA-F145-8597-968673D1976E}"/>
              </c:ext>
            </c:extLst>
          </c:dPt>
          <c:dPt>
            <c:idx val="9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9-CEBA-F145-8597-968673D1976E}"/>
              </c:ext>
            </c:extLst>
          </c:dPt>
          <c:dLbls>
            <c:dLbl>
              <c:idx val="4"/>
              <c:numFmt formatCode="&quot;$&quot;#,##0.0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1000"/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CEBA-F145-8597-968673D1976E}"/>
                </c:ext>
              </c:extLst>
            </c:dLbl>
            <c:numFmt formatCode="&quot;$&quot;#,##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0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Sheet1!$A$2:$A$19</c:f>
              <c:strCache>
                <c:ptCount val="18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Auburn</c:v>
                </c:pt>
                <c:pt idx="13">
                  <c:v>UFL</c:v>
                </c:pt>
                <c:pt idx="14">
                  <c:v>UL</c:v>
                </c:pt>
                <c:pt idx="15">
                  <c:v>UNC</c:v>
                </c:pt>
                <c:pt idx="16">
                  <c:v>UofM</c:v>
                </c:pt>
                <c:pt idx="17">
                  <c:v>FL ST</c:v>
                </c:pt>
              </c:strCache>
            </c:strRef>
          </c:cat>
          <c:val>
            <c:numRef>
              <c:f>Sheet1!$B$2:$B$19</c:f>
              <c:numCache>
                <c:formatCode>General</c:formatCode>
                <c:ptCount val="18"/>
                <c:pt idx="0" formatCode="#,##0">
                  <c:v>11683</c:v>
                </c:pt>
                <c:pt idx="3" formatCode="#,##0">
                  <c:v>11934</c:v>
                </c:pt>
                <c:pt idx="4" formatCode="#,##0">
                  <c:v>10179</c:v>
                </c:pt>
                <c:pt idx="5" formatCode="#,##0">
                  <c:v>13510</c:v>
                </c:pt>
                <c:pt idx="9" formatCode="#,##0">
                  <c:v>23794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EBA-F145-8597-968673D197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37216808"/>
        <c:axId val="-2071375208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Peer Group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strRef>
              <c:f>Sheet1!$A$2:$A$19</c:f>
              <c:strCache>
                <c:ptCount val="18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Auburn</c:v>
                </c:pt>
                <c:pt idx="13">
                  <c:v>UFL</c:v>
                </c:pt>
                <c:pt idx="14">
                  <c:v>UL</c:v>
                </c:pt>
                <c:pt idx="15">
                  <c:v>UNC</c:v>
                </c:pt>
                <c:pt idx="16">
                  <c:v>UofM</c:v>
                </c:pt>
                <c:pt idx="17">
                  <c:v>FL ST</c:v>
                </c:pt>
              </c:strCache>
            </c:strRef>
          </c:cat>
          <c:val>
            <c:numRef>
              <c:f>Sheet1!$C$2:$C$19</c:f>
              <c:numCache>
                <c:formatCode>General</c:formatCode>
                <c:ptCount val="18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CEBA-F145-8597-968673D1976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Aspirational Institution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strRef>
              <c:f>Sheet1!$A$2:$A$19</c:f>
              <c:strCache>
                <c:ptCount val="18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Auburn</c:v>
                </c:pt>
                <c:pt idx="13">
                  <c:v>UFL</c:v>
                </c:pt>
                <c:pt idx="14">
                  <c:v>UL</c:v>
                </c:pt>
                <c:pt idx="15">
                  <c:v>UNC</c:v>
                </c:pt>
                <c:pt idx="16">
                  <c:v>UofM</c:v>
                </c:pt>
                <c:pt idx="17">
                  <c:v>FL ST</c:v>
                </c:pt>
              </c:strCache>
            </c:strRef>
          </c:cat>
          <c:val>
            <c:numRef>
              <c:f>Sheet1!$D$2:$D$19</c:f>
              <c:numCache>
                <c:formatCode>General</c:formatCode>
                <c:ptCount val="18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CEBA-F145-8597-968673D1976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HSC In St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ymbol val="none"/>
          </c:marker>
          <c:dLbls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EBA-F145-8597-968673D1976E}"/>
                </c:ext>
              </c:extLst>
            </c:dLbl>
            <c:numFmt formatCode="&quot;$&quot;#,##0.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Sheet1!$A$2:$A$19</c:f>
              <c:strCache>
                <c:ptCount val="18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Auburn</c:v>
                </c:pt>
                <c:pt idx="13">
                  <c:v>UFL</c:v>
                </c:pt>
                <c:pt idx="14">
                  <c:v>UL</c:v>
                </c:pt>
                <c:pt idx="15">
                  <c:v>UNC</c:v>
                </c:pt>
                <c:pt idx="16">
                  <c:v>UofM</c:v>
                </c:pt>
                <c:pt idx="17">
                  <c:v>FL ST</c:v>
                </c:pt>
              </c:strCache>
            </c:strRef>
          </c:cat>
          <c:val>
            <c:numRef>
              <c:f>Sheet1!$E$2:$E$19</c:f>
              <c:numCache>
                <c:formatCode>#,##0</c:formatCode>
                <c:ptCount val="18"/>
                <c:pt idx="0">
                  <c:v>18621</c:v>
                </c:pt>
                <c:pt idx="1">
                  <c:v>18621</c:v>
                </c:pt>
                <c:pt idx="2">
                  <c:v>18621</c:v>
                </c:pt>
                <c:pt idx="3">
                  <c:v>18621</c:v>
                </c:pt>
                <c:pt idx="4">
                  <c:v>18621</c:v>
                </c:pt>
                <c:pt idx="5">
                  <c:v>18621</c:v>
                </c:pt>
                <c:pt idx="6">
                  <c:v>18621</c:v>
                </c:pt>
                <c:pt idx="7">
                  <c:v>18621</c:v>
                </c:pt>
                <c:pt idx="8">
                  <c:v>18621</c:v>
                </c:pt>
                <c:pt idx="9">
                  <c:v>18621</c:v>
                </c:pt>
                <c:pt idx="10">
                  <c:v>18621</c:v>
                </c:pt>
                <c:pt idx="11">
                  <c:v>18621</c:v>
                </c:pt>
                <c:pt idx="12">
                  <c:v>18621</c:v>
                </c:pt>
                <c:pt idx="13">
                  <c:v>18621</c:v>
                </c:pt>
                <c:pt idx="14">
                  <c:v>18621</c:v>
                </c:pt>
                <c:pt idx="15">
                  <c:v>18621</c:v>
                </c:pt>
                <c:pt idx="16">
                  <c:v>18621</c:v>
                </c:pt>
                <c:pt idx="17">
                  <c:v>18621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CEBA-F145-8597-968673D1976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HSC OOS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dLbls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CEBA-F145-8597-968673D1976E}"/>
                </c:ext>
              </c:extLst>
            </c:dLbl>
            <c:numFmt formatCode="&quot;$&quot;#,##0.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Sheet1!$A$2:$A$19</c:f>
              <c:strCache>
                <c:ptCount val="18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Auburn</c:v>
                </c:pt>
                <c:pt idx="13">
                  <c:v>UFL</c:v>
                </c:pt>
                <c:pt idx="14">
                  <c:v>UL</c:v>
                </c:pt>
                <c:pt idx="15">
                  <c:v>UNC</c:v>
                </c:pt>
                <c:pt idx="16">
                  <c:v>UofM</c:v>
                </c:pt>
                <c:pt idx="17">
                  <c:v>FL ST</c:v>
                </c:pt>
              </c:strCache>
            </c:strRef>
          </c:cat>
          <c:val>
            <c:numRef>
              <c:f>Sheet1!$F$2:$F$19</c:f>
              <c:numCache>
                <c:formatCode>#,##0</c:formatCode>
                <c:ptCount val="18"/>
                <c:pt idx="0">
                  <c:v>43197</c:v>
                </c:pt>
                <c:pt idx="1">
                  <c:v>43197</c:v>
                </c:pt>
                <c:pt idx="2">
                  <c:v>43197</c:v>
                </c:pt>
                <c:pt idx="3">
                  <c:v>43197</c:v>
                </c:pt>
                <c:pt idx="4">
                  <c:v>43197</c:v>
                </c:pt>
                <c:pt idx="5">
                  <c:v>43197</c:v>
                </c:pt>
                <c:pt idx="6">
                  <c:v>43197</c:v>
                </c:pt>
                <c:pt idx="7">
                  <c:v>43197</c:v>
                </c:pt>
                <c:pt idx="8">
                  <c:v>43197</c:v>
                </c:pt>
                <c:pt idx="9">
                  <c:v>43197</c:v>
                </c:pt>
                <c:pt idx="10">
                  <c:v>43197</c:v>
                </c:pt>
                <c:pt idx="11">
                  <c:v>43197</c:v>
                </c:pt>
                <c:pt idx="12">
                  <c:v>43197</c:v>
                </c:pt>
                <c:pt idx="13">
                  <c:v>43197</c:v>
                </c:pt>
                <c:pt idx="14">
                  <c:v>43197</c:v>
                </c:pt>
                <c:pt idx="15">
                  <c:v>43197</c:v>
                </c:pt>
                <c:pt idx="16">
                  <c:v>43197</c:v>
                </c:pt>
                <c:pt idx="17">
                  <c:v>43197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CEBA-F145-8597-968673D197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37216808"/>
        <c:axId val="-2071375208"/>
      </c:lineChart>
      <c:catAx>
        <c:axId val="-20372168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 anchor="b" anchorCtr="0"/>
          <a:lstStyle/>
          <a:p>
            <a:pPr>
              <a:defRPr sz="900"/>
            </a:pPr>
            <a:endParaRPr lang="en-US"/>
          </a:p>
        </c:txPr>
        <c:crossAx val="-2071375208"/>
        <c:crosses val="autoZero"/>
        <c:auto val="1"/>
        <c:lblAlgn val="ctr"/>
        <c:lblOffset val="100"/>
        <c:noMultiLvlLbl val="0"/>
      </c:catAx>
      <c:valAx>
        <c:axId val="-2071375208"/>
        <c:scaling>
          <c:orientation val="minMax"/>
          <c:min val="0"/>
        </c:scaling>
        <c:delete val="0"/>
        <c:axPos val="l"/>
        <c:majorGridlines/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-2037216808"/>
        <c:crosses val="autoZero"/>
        <c:crossBetween val="between"/>
        <c:majorUnit val="10000"/>
        <c:dispUnits>
          <c:builtInUnit val="thousands"/>
          <c:dispUnits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</c:dispUnitsLbl>
        </c:dispUnits>
      </c:valAx>
      <c:spPr>
        <a:ln>
          <a:solidFill>
            <a:schemeClr val="accent1"/>
          </a:solidFill>
        </a:ln>
      </c:spPr>
    </c:plotArea>
    <c:legend>
      <c:legendPos val="l"/>
      <c:layout>
        <c:manualLayout>
          <c:xMode val="edge"/>
          <c:yMode val="edge"/>
          <c:x val="0"/>
          <c:y val="0.46571959755030623"/>
          <c:w val="0.1498573442208613"/>
          <c:h val="0.53179862933799937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spPr>
    <a:ln w="31750">
      <a:solidFill>
        <a:srgbClr val="00B050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ctr" anchorCtr="0"/>
          <a:lstStyle/>
          <a:p>
            <a:pPr>
              <a:defRPr sz="1200"/>
            </a:pPr>
            <a:r>
              <a:rPr lang="en-US" sz="1200" baseline="0" dirty="0"/>
              <a:t>Out Of State Tuition Peer Analysis (Doctor of Audiology)</a:t>
            </a:r>
          </a:p>
        </c:rich>
      </c:tx>
      <c:layout>
        <c:manualLayout>
          <c:xMode val="edge"/>
          <c:yMode val="edge"/>
          <c:x val="0.31674085001827201"/>
          <c:y val="3.7486794424691598E-4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20123833454806"/>
          <c:y val="7.7390540453552301E-2"/>
          <c:w val="0.76305734088771404"/>
          <c:h val="0.673611568651952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Competition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3D01-FF4B-B973-28A50A9DA410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3-3D01-FF4B-B973-28A50A9DA410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5-3D01-FF4B-B973-28A50A9DA410}"/>
              </c:ext>
            </c:extLst>
          </c:dPt>
          <c:dPt>
            <c:idx val="5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7-3D01-FF4B-B973-28A50A9DA410}"/>
              </c:ext>
            </c:extLst>
          </c:dPt>
          <c:dPt>
            <c:idx val="9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9-3D01-FF4B-B973-28A50A9DA410}"/>
              </c:ext>
            </c:extLst>
          </c:dPt>
          <c:dLbls>
            <c:numFmt formatCode="&quot;$&quot;#,##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0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Sheet1!$A$2:$A$19</c:f>
              <c:strCache>
                <c:ptCount val="18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Auburn</c:v>
                </c:pt>
                <c:pt idx="13">
                  <c:v>UFL</c:v>
                </c:pt>
                <c:pt idx="14">
                  <c:v>UL</c:v>
                </c:pt>
                <c:pt idx="15">
                  <c:v>UNC</c:v>
                </c:pt>
                <c:pt idx="16">
                  <c:v>UofM</c:v>
                </c:pt>
                <c:pt idx="17">
                  <c:v>FL ST</c:v>
                </c:pt>
              </c:strCache>
            </c:strRef>
          </c:cat>
          <c:val>
            <c:numRef>
              <c:f>Sheet1!$B$2:$B$19</c:f>
              <c:numCache>
                <c:formatCode>General</c:formatCode>
                <c:ptCount val="18"/>
                <c:pt idx="0" formatCode="#,##0">
                  <c:v>24279</c:v>
                </c:pt>
                <c:pt idx="3" formatCode="#,##0">
                  <c:v>30820</c:v>
                </c:pt>
                <c:pt idx="4" formatCode="#,##0">
                  <c:v>26130</c:v>
                </c:pt>
                <c:pt idx="5" formatCode="#,##0">
                  <c:v>29225</c:v>
                </c:pt>
                <c:pt idx="9" formatCode="#,##0">
                  <c:v>50794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D01-FF4B-B973-28A50A9DA4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58624776"/>
        <c:axId val="-2033145704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Peer Group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strRef>
              <c:f>Sheet1!$A$2:$A$19</c:f>
              <c:strCache>
                <c:ptCount val="18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Auburn</c:v>
                </c:pt>
                <c:pt idx="13">
                  <c:v>UFL</c:v>
                </c:pt>
                <c:pt idx="14">
                  <c:v>UL</c:v>
                </c:pt>
                <c:pt idx="15">
                  <c:v>UNC</c:v>
                </c:pt>
                <c:pt idx="16">
                  <c:v>UofM</c:v>
                </c:pt>
                <c:pt idx="17">
                  <c:v>FL ST</c:v>
                </c:pt>
              </c:strCache>
            </c:strRef>
          </c:cat>
          <c:val>
            <c:numRef>
              <c:f>Sheet1!$C$2:$C$19</c:f>
              <c:numCache>
                <c:formatCode>General</c:formatCode>
                <c:ptCount val="18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3D01-FF4B-B973-28A50A9DA41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Aspirational Institution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strRef>
              <c:f>Sheet1!$A$2:$A$19</c:f>
              <c:strCache>
                <c:ptCount val="18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Auburn</c:v>
                </c:pt>
                <c:pt idx="13">
                  <c:v>UFL</c:v>
                </c:pt>
                <c:pt idx="14">
                  <c:v>UL</c:v>
                </c:pt>
                <c:pt idx="15">
                  <c:v>UNC</c:v>
                </c:pt>
                <c:pt idx="16">
                  <c:v>UofM</c:v>
                </c:pt>
                <c:pt idx="17">
                  <c:v>FL ST</c:v>
                </c:pt>
              </c:strCache>
            </c:strRef>
          </c:cat>
          <c:val>
            <c:numRef>
              <c:f>Sheet1!$D$2:$D$19</c:f>
              <c:numCache>
                <c:formatCode>General</c:formatCode>
                <c:ptCount val="18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3D01-FF4B-B973-28A50A9DA41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HSC In St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ymbol val="none"/>
          </c:marker>
          <c:dLbls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D01-FF4B-B973-28A50A9DA410}"/>
                </c:ext>
              </c:extLst>
            </c:dLbl>
            <c:numFmt formatCode="&quot;$&quot;#,##0.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Sheet1!$A$2:$A$19</c:f>
              <c:strCache>
                <c:ptCount val="18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Auburn</c:v>
                </c:pt>
                <c:pt idx="13">
                  <c:v>UFL</c:v>
                </c:pt>
                <c:pt idx="14">
                  <c:v>UL</c:v>
                </c:pt>
                <c:pt idx="15">
                  <c:v>UNC</c:v>
                </c:pt>
                <c:pt idx="16">
                  <c:v>UofM</c:v>
                </c:pt>
                <c:pt idx="17">
                  <c:v>FL ST</c:v>
                </c:pt>
              </c:strCache>
            </c:strRef>
          </c:cat>
          <c:val>
            <c:numRef>
              <c:f>Sheet1!$E$2:$E$19</c:f>
              <c:numCache>
                <c:formatCode>General</c:formatCode>
                <c:ptCount val="18"/>
                <c:pt idx="0">
                  <c:v>18621</c:v>
                </c:pt>
                <c:pt idx="1">
                  <c:v>18621</c:v>
                </c:pt>
                <c:pt idx="2">
                  <c:v>18621</c:v>
                </c:pt>
                <c:pt idx="3">
                  <c:v>18621</c:v>
                </c:pt>
                <c:pt idx="4">
                  <c:v>18621</c:v>
                </c:pt>
                <c:pt idx="5">
                  <c:v>18621</c:v>
                </c:pt>
                <c:pt idx="6">
                  <c:v>18621</c:v>
                </c:pt>
                <c:pt idx="7">
                  <c:v>18621</c:v>
                </c:pt>
                <c:pt idx="8">
                  <c:v>18621</c:v>
                </c:pt>
                <c:pt idx="9">
                  <c:v>18621</c:v>
                </c:pt>
                <c:pt idx="10">
                  <c:v>18621</c:v>
                </c:pt>
                <c:pt idx="11">
                  <c:v>18621</c:v>
                </c:pt>
                <c:pt idx="12">
                  <c:v>18621</c:v>
                </c:pt>
                <c:pt idx="13">
                  <c:v>18621</c:v>
                </c:pt>
                <c:pt idx="14">
                  <c:v>18621</c:v>
                </c:pt>
                <c:pt idx="15">
                  <c:v>18621</c:v>
                </c:pt>
                <c:pt idx="16">
                  <c:v>18621</c:v>
                </c:pt>
                <c:pt idx="17">
                  <c:v>18621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3D01-FF4B-B973-28A50A9DA41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HSC OOS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D01-FF4B-B973-28A50A9DA410}"/>
                </c:ext>
              </c:extLst>
            </c:dLbl>
            <c:numFmt formatCode="&quot;$&quot;#,##0.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Sheet1!$A$2:$A$19</c:f>
              <c:strCache>
                <c:ptCount val="18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Auburn</c:v>
                </c:pt>
                <c:pt idx="13">
                  <c:v>UFL</c:v>
                </c:pt>
                <c:pt idx="14">
                  <c:v>UL</c:v>
                </c:pt>
                <c:pt idx="15">
                  <c:v>UNC</c:v>
                </c:pt>
                <c:pt idx="16">
                  <c:v>UofM</c:v>
                </c:pt>
                <c:pt idx="17">
                  <c:v>FL ST</c:v>
                </c:pt>
              </c:strCache>
            </c:strRef>
          </c:cat>
          <c:val>
            <c:numRef>
              <c:f>Sheet1!$F$2:$F$19</c:f>
              <c:numCache>
                <c:formatCode>#,##0</c:formatCode>
                <c:ptCount val="18"/>
                <c:pt idx="0">
                  <c:v>43197</c:v>
                </c:pt>
                <c:pt idx="1">
                  <c:v>43197</c:v>
                </c:pt>
                <c:pt idx="2">
                  <c:v>43197</c:v>
                </c:pt>
                <c:pt idx="3">
                  <c:v>43197</c:v>
                </c:pt>
                <c:pt idx="4">
                  <c:v>43197</c:v>
                </c:pt>
                <c:pt idx="5">
                  <c:v>43197</c:v>
                </c:pt>
                <c:pt idx="6">
                  <c:v>43197</c:v>
                </c:pt>
                <c:pt idx="7">
                  <c:v>43197</c:v>
                </c:pt>
                <c:pt idx="8">
                  <c:v>43197</c:v>
                </c:pt>
                <c:pt idx="9">
                  <c:v>43197</c:v>
                </c:pt>
                <c:pt idx="10">
                  <c:v>43197</c:v>
                </c:pt>
                <c:pt idx="11">
                  <c:v>43197</c:v>
                </c:pt>
                <c:pt idx="12">
                  <c:v>43197</c:v>
                </c:pt>
                <c:pt idx="13">
                  <c:v>43197</c:v>
                </c:pt>
                <c:pt idx="14">
                  <c:v>43197</c:v>
                </c:pt>
                <c:pt idx="15">
                  <c:v>43197</c:v>
                </c:pt>
                <c:pt idx="16">
                  <c:v>43197</c:v>
                </c:pt>
                <c:pt idx="17">
                  <c:v>43197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3D01-FF4B-B973-28A50A9DA4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58624776"/>
        <c:axId val="-2033145704"/>
      </c:lineChart>
      <c:catAx>
        <c:axId val="-20586247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 anchor="b" anchorCtr="0"/>
          <a:lstStyle/>
          <a:p>
            <a:pPr>
              <a:defRPr sz="900"/>
            </a:pPr>
            <a:endParaRPr lang="en-US"/>
          </a:p>
        </c:txPr>
        <c:crossAx val="-2033145704"/>
        <c:crosses val="autoZero"/>
        <c:auto val="1"/>
        <c:lblAlgn val="ctr"/>
        <c:lblOffset val="100"/>
        <c:noMultiLvlLbl val="0"/>
      </c:catAx>
      <c:valAx>
        <c:axId val="-2033145704"/>
        <c:scaling>
          <c:orientation val="minMax"/>
          <c:max val="65000"/>
          <c:min val="0"/>
        </c:scaling>
        <c:delete val="0"/>
        <c:axPos val="l"/>
        <c:majorGridlines/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-2058624776"/>
        <c:crosses val="autoZero"/>
        <c:crossBetween val="between"/>
        <c:dispUnits>
          <c:builtInUnit val="thousands"/>
          <c:dispUnits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</c:dispUnitsLbl>
        </c:dispUnits>
      </c:valAx>
      <c:spPr>
        <a:ln>
          <a:solidFill>
            <a:schemeClr val="accent1"/>
          </a:solidFill>
        </a:ln>
      </c:spPr>
    </c:plotArea>
    <c:legend>
      <c:legendPos val="l"/>
      <c:layout>
        <c:manualLayout>
          <c:xMode val="edge"/>
          <c:yMode val="edge"/>
          <c:x val="0"/>
          <c:y val="0.47571303587051617"/>
          <c:w val="0.16263961796442108"/>
          <c:h val="0.52182195975503054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spPr>
    <a:ln w="31750">
      <a:solidFill>
        <a:srgbClr val="00B050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ctr" anchorCtr="0"/>
          <a:lstStyle/>
          <a:p>
            <a:pPr algn="ctr">
              <a:defRPr sz="1200"/>
            </a:pPr>
            <a:r>
              <a:rPr lang="en-US" sz="1200" dirty="0"/>
              <a:t>In</a:t>
            </a:r>
            <a:r>
              <a:rPr lang="en-US" sz="1200" baseline="0" dirty="0"/>
              <a:t> –State Tuition Peer Analysis (PA Program)</a:t>
            </a:r>
          </a:p>
        </c:rich>
      </c:tx>
      <c:layout>
        <c:manualLayout>
          <c:xMode val="edge"/>
          <c:yMode val="edge"/>
          <c:x val="0.34366327782006001"/>
          <c:y val="1.88437983713568E-4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8022315692889701"/>
          <c:y val="7.4951881014873101E-2"/>
          <c:w val="0.78386441990536004"/>
          <c:h val="0.713813300910914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Competition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F5BE-434E-810C-959EC50123E6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3-F5BE-434E-810C-959EC50123E6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5-F5BE-434E-810C-959EC50123E6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7-F5BE-434E-810C-959EC50123E6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9-F5BE-434E-810C-959EC50123E6}"/>
              </c:ext>
            </c:extLst>
          </c:dPt>
          <c:dPt>
            <c:idx val="5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B-F5BE-434E-810C-959EC50123E6}"/>
              </c:ext>
            </c:extLst>
          </c:dPt>
          <c:dPt>
            <c:idx val="6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D-F5BE-434E-810C-959EC50123E6}"/>
              </c:ext>
            </c:extLst>
          </c:dPt>
          <c:dPt>
            <c:idx val="8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F-F5BE-434E-810C-959EC50123E6}"/>
              </c:ext>
            </c:extLst>
          </c:dPt>
          <c:dPt>
            <c:idx val="9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11-F5BE-434E-810C-959EC50123E6}"/>
              </c:ext>
            </c:extLst>
          </c:dPt>
          <c:dPt>
            <c:idx val="10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13-AA1D-4F43-B83B-D21A2876D948}"/>
              </c:ext>
            </c:extLst>
          </c:dPt>
          <c:dLbls>
            <c:numFmt formatCode="&quot;$&quot;#,##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0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Sheet1!$A$2:$A$21</c:f>
              <c:strCache>
                <c:ptCount val="20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Augusta</c:v>
                </c:pt>
                <c:pt idx="13">
                  <c:v>LSUMC-Shrev</c:v>
                </c:pt>
                <c:pt idx="14">
                  <c:v>South</c:v>
                </c:pt>
                <c:pt idx="15">
                  <c:v>Trev Naz</c:v>
                </c:pt>
                <c:pt idx="16">
                  <c:v>UAB</c:v>
                </c:pt>
                <c:pt idx="17">
                  <c:v>UAMS</c:v>
                </c:pt>
                <c:pt idx="18">
                  <c:v>UK</c:v>
                </c:pt>
                <c:pt idx="19">
                  <c:v>UT SW</c:v>
                </c:pt>
              </c:strCache>
            </c:strRef>
          </c:cat>
          <c:val>
            <c:numRef>
              <c:f>Sheet1!$B$2:$B$21</c:f>
              <c:numCache>
                <c:formatCode>#,##0</c:formatCode>
                <c:ptCount val="20"/>
                <c:pt idx="0">
                  <c:v>21012</c:v>
                </c:pt>
                <c:pt idx="1">
                  <c:v>24822</c:v>
                </c:pt>
                <c:pt idx="2">
                  <c:v>18955</c:v>
                </c:pt>
                <c:pt idx="3">
                  <c:v>13336</c:v>
                </c:pt>
                <c:pt idx="4">
                  <c:v>14616</c:v>
                </c:pt>
                <c:pt idx="5">
                  <c:v>20001</c:v>
                </c:pt>
                <c:pt idx="6">
                  <c:v>14120</c:v>
                </c:pt>
                <c:pt idx="8">
                  <c:v>42012</c:v>
                </c:pt>
                <c:pt idx="9">
                  <c:v>46860</c:v>
                </c:pt>
                <c:pt idx="10">
                  <c:v>18289</c:v>
                </c:pt>
                <c:pt idx="12">
                  <c:v>20925</c:v>
                </c:pt>
                <c:pt idx="13">
                  <c:v>16321</c:v>
                </c:pt>
                <c:pt idx="14">
                  <c:v>45000</c:v>
                </c:pt>
                <c:pt idx="15">
                  <c:v>40455</c:v>
                </c:pt>
                <c:pt idx="16">
                  <c:v>27456</c:v>
                </c:pt>
                <c:pt idx="17">
                  <c:v>20001</c:v>
                </c:pt>
                <c:pt idx="18">
                  <c:v>20926</c:v>
                </c:pt>
                <c:pt idx="19">
                  <c:v>13195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F5BE-434E-810C-959EC50123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76024904"/>
        <c:axId val="-2076021736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Peer Group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strRef>
              <c:f>Sheet1!$A$2:$A$21</c:f>
              <c:strCache>
                <c:ptCount val="20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Augusta</c:v>
                </c:pt>
                <c:pt idx="13">
                  <c:v>LSUMC-Shrev</c:v>
                </c:pt>
                <c:pt idx="14">
                  <c:v>South</c:v>
                </c:pt>
                <c:pt idx="15">
                  <c:v>Trev Naz</c:v>
                </c:pt>
                <c:pt idx="16">
                  <c:v>UAB</c:v>
                </c:pt>
                <c:pt idx="17">
                  <c:v>UAMS</c:v>
                </c:pt>
                <c:pt idx="18">
                  <c:v>UK</c:v>
                </c:pt>
                <c:pt idx="19">
                  <c:v>UT SW</c:v>
                </c:pt>
              </c:strCache>
            </c:strRef>
          </c:cat>
          <c:val>
            <c:numRef>
              <c:f>Sheet1!$C$2:$C$21</c:f>
              <c:numCache>
                <c:formatCode>General</c:formatCode>
                <c:ptCount val="20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F5BE-434E-810C-959EC50123E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Aspirational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strRef>
              <c:f>Sheet1!$A$2:$A$21</c:f>
              <c:strCache>
                <c:ptCount val="20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Augusta</c:v>
                </c:pt>
                <c:pt idx="13">
                  <c:v>LSUMC-Shrev</c:v>
                </c:pt>
                <c:pt idx="14">
                  <c:v>South</c:v>
                </c:pt>
                <c:pt idx="15">
                  <c:v>Trev Naz</c:v>
                </c:pt>
                <c:pt idx="16">
                  <c:v>UAB</c:v>
                </c:pt>
                <c:pt idx="17">
                  <c:v>UAMS</c:v>
                </c:pt>
                <c:pt idx="18">
                  <c:v>UK</c:v>
                </c:pt>
                <c:pt idx="19">
                  <c:v>UT SW</c:v>
                </c:pt>
              </c:strCache>
            </c:strRef>
          </c:cat>
          <c:val>
            <c:numRef>
              <c:f>Sheet1!$D$2:$D$21</c:f>
              <c:numCache>
                <c:formatCode>General</c:formatCode>
                <c:ptCount val="20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F5BE-434E-810C-959EC50123E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HSC In St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ymbol val="none"/>
          </c:marker>
          <c:dLbls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F5BE-434E-810C-959EC50123E6}"/>
                </c:ext>
              </c:extLst>
            </c:dLbl>
            <c:numFmt formatCode="&quot;$&quot;#,##0.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Sheet1!$A$2:$A$21</c:f>
              <c:strCache>
                <c:ptCount val="20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Augusta</c:v>
                </c:pt>
                <c:pt idx="13">
                  <c:v>LSUMC-Shrev</c:v>
                </c:pt>
                <c:pt idx="14">
                  <c:v>South</c:v>
                </c:pt>
                <c:pt idx="15">
                  <c:v>Trev Naz</c:v>
                </c:pt>
                <c:pt idx="16">
                  <c:v>UAB</c:v>
                </c:pt>
                <c:pt idx="17">
                  <c:v>UAMS</c:v>
                </c:pt>
                <c:pt idx="18">
                  <c:v>UK</c:v>
                </c:pt>
                <c:pt idx="19">
                  <c:v>UT SW</c:v>
                </c:pt>
              </c:strCache>
            </c:strRef>
          </c:cat>
          <c:val>
            <c:numRef>
              <c:f>Sheet1!$E$2:$E$21</c:f>
              <c:numCache>
                <c:formatCode>#,##0</c:formatCode>
                <c:ptCount val="20"/>
                <c:pt idx="0">
                  <c:v>22924</c:v>
                </c:pt>
                <c:pt idx="1">
                  <c:v>22924</c:v>
                </c:pt>
                <c:pt idx="2">
                  <c:v>22924</c:v>
                </c:pt>
                <c:pt idx="3">
                  <c:v>22924</c:v>
                </c:pt>
                <c:pt idx="4">
                  <c:v>22924</c:v>
                </c:pt>
                <c:pt idx="5">
                  <c:v>22924</c:v>
                </c:pt>
                <c:pt idx="6">
                  <c:v>22924</c:v>
                </c:pt>
                <c:pt idx="7">
                  <c:v>22924</c:v>
                </c:pt>
                <c:pt idx="8">
                  <c:v>22924</c:v>
                </c:pt>
                <c:pt idx="9">
                  <c:v>22924</c:v>
                </c:pt>
                <c:pt idx="10">
                  <c:v>22924</c:v>
                </c:pt>
                <c:pt idx="11">
                  <c:v>22924</c:v>
                </c:pt>
                <c:pt idx="12">
                  <c:v>22924</c:v>
                </c:pt>
                <c:pt idx="13">
                  <c:v>22924</c:v>
                </c:pt>
                <c:pt idx="14">
                  <c:v>22924</c:v>
                </c:pt>
                <c:pt idx="15">
                  <c:v>22924</c:v>
                </c:pt>
                <c:pt idx="16">
                  <c:v>22924</c:v>
                </c:pt>
                <c:pt idx="17">
                  <c:v>22924</c:v>
                </c:pt>
                <c:pt idx="18">
                  <c:v>22924</c:v>
                </c:pt>
                <c:pt idx="19">
                  <c:v>22924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F5BE-434E-810C-959EC50123E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HSC OOS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dLbls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F5BE-434E-810C-959EC50123E6}"/>
                </c:ext>
              </c:extLst>
            </c:dLbl>
            <c:numFmt formatCode="&quot;$&quot;#,##0.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Sheet1!$A$2:$A$21</c:f>
              <c:strCache>
                <c:ptCount val="20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Augusta</c:v>
                </c:pt>
                <c:pt idx="13">
                  <c:v>LSUMC-Shrev</c:v>
                </c:pt>
                <c:pt idx="14">
                  <c:v>South</c:v>
                </c:pt>
                <c:pt idx="15">
                  <c:v>Trev Naz</c:v>
                </c:pt>
                <c:pt idx="16">
                  <c:v>UAB</c:v>
                </c:pt>
                <c:pt idx="17">
                  <c:v>UAMS</c:v>
                </c:pt>
                <c:pt idx="18">
                  <c:v>UK</c:v>
                </c:pt>
                <c:pt idx="19">
                  <c:v>UT SW</c:v>
                </c:pt>
              </c:strCache>
            </c:strRef>
          </c:cat>
          <c:val>
            <c:numRef>
              <c:f>Sheet1!$F$2:$F$21</c:f>
              <c:numCache>
                <c:formatCode>#,##0</c:formatCode>
                <c:ptCount val="20"/>
                <c:pt idx="0">
                  <c:v>38962</c:v>
                </c:pt>
                <c:pt idx="1">
                  <c:v>38962</c:v>
                </c:pt>
                <c:pt idx="2">
                  <c:v>38962</c:v>
                </c:pt>
                <c:pt idx="3">
                  <c:v>38962</c:v>
                </c:pt>
                <c:pt idx="4">
                  <c:v>38962</c:v>
                </c:pt>
                <c:pt idx="5">
                  <c:v>38962</c:v>
                </c:pt>
                <c:pt idx="6">
                  <c:v>38962</c:v>
                </c:pt>
                <c:pt idx="7">
                  <c:v>38962</c:v>
                </c:pt>
                <c:pt idx="8">
                  <c:v>38962</c:v>
                </c:pt>
                <c:pt idx="9">
                  <c:v>38962</c:v>
                </c:pt>
                <c:pt idx="10">
                  <c:v>38962</c:v>
                </c:pt>
                <c:pt idx="11">
                  <c:v>38962</c:v>
                </c:pt>
                <c:pt idx="12">
                  <c:v>38962</c:v>
                </c:pt>
                <c:pt idx="13">
                  <c:v>38962</c:v>
                </c:pt>
                <c:pt idx="14">
                  <c:v>38962</c:v>
                </c:pt>
                <c:pt idx="15">
                  <c:v>38962</c:v>
                </c:pt>
                <c:pt idx="16">
                  <c:v>38962</c:v>
                </c:pt>
                <c:pt idx="17">
                  <c:v>38962</c:v>
                </c:pt>
                <c:pt idx="18">
                  <c:v>38962</c:v>
                </c:pt>
                <c:pt idx="19">
                  <c:v>38962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F5BE-434E-810C-959EC50123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76024904"/>
        <c:axId val="-2076021736"/>
      </c:lineChart>
      <c:catAx>
        <c:axId val="-20760249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 anchor="b" anchorCtr="0"/>
          <a:lstStyle/>
          <a:p>
            <a:pPr>
              <a:defRPr sz="900"/>
            </a:pPr>
            <a:endParaRPr lang="en-US"/>
          </a:p>
        </c:txPr>
        <c:crossAx val="-2076021736"/>
        <c:crosses val="autoZero"/>
        <c:auto val="1"/>
        <c:lblAlgn val="ctr"/>
        <c:lblOffset val="100"/>
        <c:noMultiLvlLbl val="0"/>
      </c:catAx>
      <c:valAx>
        <c:axId val="-2076021736"/>
        <c:scaling>
          <c:orientation val="minMax"/>
          <c:min val="0"/>
        </c:scaling>
        <c:delete val="0"/>
        <c:axPos val="l"/>
        <c:majorGridlines/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-2076024904"/>
        <c:crosses val="autoZero"/>
        <c:crossBetween val="between"/>
        <c:dispUnits>
          <c:builtInUnit val="thousands"/>
          <c:dispUnits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</c:dispUnitsLbl>
        </c:dispUnits>
      </c:valAx>
      <c:spPr>
        <a:ln>
          <a:solidFill>
            <a:schemeClr val="accent1"/>
          </a:solidFill>
        </a:ln>
      </c:spPr>
    </c:plotArea>
    <c:legend>
      <c:legendPos val="l"/>
      <c:layout>
        <c:manualLayout>
          <c:xMode val="edge"/>
          <c:yMode val="edge"/>
          <c:x val="0"/>
          <c:y val="0.499224822180245"/>
          <c:w val="0.12445258578788763"/>
          <c:h val="0.41858595800524934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spPr>
    <a:ln w="31750">
      <a:solidFill>
        <a:schemeClr val="accent6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ctr" anchorCtr="0"/>
          <a:lstStyle/>
          <a:p>
            <a:pPr>
              <a:defRPr sz="1200"/>
            </a:pPr>
            <a:r>
              <a:rPr lang="en-US" sz="1200" baseline="0" dirty="0"/>
              <a:t>Out Of State Tuition Peer Analysis (PA Program)</a:t>
            </a:r>
          </a:p>
        </c:rich>
      </c:tx>
      <c:layout>
        <c:manualLayout>
          <c:xMode val="edge"/>
          <c:yMode val="edge"/>
          <c:x val="0.33087506245381698"/>
          <c:y val="5.3607615436674998E-4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80264966366003"/>
          <c:y val="6.5139890428833794E-2"/>
          <c:w val="0.792894504996981"/>
          <c:h val="0.712082909345965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Competition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22E6-3D43-AAAF-087704CE23BE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3-22E6-3D43-AAAF-087704CE23BE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5-22E6-3D43-AAAF-087704CE23BE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7-22E6-3D43-AAAF-087704CE23BE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9-22E6-3D43-AAAF-087704CE23BE}"/>
              </c:ext>
            </c:extLst>
          </c:dPt>
          <c:dPt>
            <c:idx val="5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B-22E6-3D43-AAAF-087704CE23BE}"/>
              </c:ext>
            </c:extLst>
          </c:dPt>
          <c:dPt>
            <c:idx val="6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D-22E6-3D43-AAAF-087704CE23BE}"/>
              </c:ext>
            </c:extLst>
          </c:dPt>
          <c:dPt>
            <c:idx val="8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F-22E6-3D43-AAAF-087704CE23BE}"/>
              </c:ext>
            </c:extLst>
          </c:dPt>
          <c:dPt>
            <c:idx val="9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11-22E6-3D43-AAAF-087704CE23BE}"/>
              </c:ext>
            </c:extLst>
          </c:dPt>
          <c:dPt>
            <c:idx val="10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14-FE2E-6944-8D3B-E1E8C9BA934F}"/>
              </c:ext>
            </c:extLst>
          </c:dPt>
          <c:dLbls>
            <c:numFmt formatCode="&quot;$&quot;#,##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0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Sheet1!$A$2:$A$21</c:f>
              <c:strCache>
                <c:ptCount val="20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Augusta</c:v>
                </c:pt>
                <c:pt idx="13">
                  <c:v>LSU Shrev</c:v>
                </c:pt>
                <c:pt idx="14">
                  <c:v>South</c:v>
                </c:pt>
                <c:pt idx="15">
                  <c:v>Trev Naz</c:v>
                </c:pt>
                <c:pt idx="16">
                  <c:v>UAB</c:v>
                </c:pt>
                <c:pt idx="17">
                  <c:v>UAMS</c:v>
                </c:pt>
                <c:pt idx="18">
                  <c:v>UK</c:v>
                </c:pt>
                <c:pt idx="19">
                  <c:v>UT SW</c:v>
                </c:pt>
              </c:strCache>
            </c:strRef>
          </c:cat>
          <c:val>
            <c:numRef>
              <c:f>Sheet1!$B$2:$B$21</c:f>
              <c:numCache>
                <c:formatCode>#,##0</c:formatCode>
                <c:ptCount val="20"/>
                <c:pt idx="0">
                  <c:v>42865</c:v>
                </c:pt>
                <c:pt idx="1">
                  <c:v>44361</c:v>
                </c:pt>
                <c:pt idx="2">
                  <c:v>49262</c:v>
                </c:pt>
                <c:pt idx="3">
                  <c:v>30076</c:v>
                </c:pt>
                <c:pt idx="4">
                  <c:v>37520</c:v>
                </c:pt>
                <c:pt idx="5">
                  <c:v>30000</c:v>
                </c:pt>
                <c:pt idx="6">
                  <c:v>35798</c:v>
                </c:pt>
                <c:pt idx="8">
                  <c:v>42012</c:v>
                </c:pt>
                <c:pt idx="9">
                  <c:v>64020</c:v>
                </c:pt>
                <c:pt idx="10">
                  <c:v>39967</c:v>
                </c:pt>
                <c:pt idx="12">
                  <c:v>41850</c:v>
                </c:pt>
                <c:pt idx="13">
                  <c:v>28624</c:v>
                </c:pt>
                <c:pt idx="14">
                  <c:v>45000</c:v>
                </c:pt>
                <c:pt idx="15">
                  <c:v>40455</c:v>
                </c:pt>
                <c:pt idx="16">
                  <c:v>65424</c:v>
                </c:pt>
                <c:pt idx="17">
                  <c:v>30000</c:v>
                </c:pt>
                <c:pt idx="18">
                  <c:v>49262</c:v>
                </c:pt>
                <c:pt idx="19">
                  <c:v>30210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22E6-3D43-AAAF-087704CE23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75377464"/>
        <c:axId val="-2075831320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Peer Group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strRef>
              <c:f>Sheet1!$A$2:$A$21</c:f>
              <c:strCache>
                <c:ptCount val="20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Augusta</c:v>
                </c:pt>
                <c:pt idx="13">
                  <c:v>LSU Shrev</c:v>
                </c:pt>
                <c:pt idx="14">
                  <c:v>South</c:v>
                </c:pt>
                <c:pt idx="15">
                  <c:v>Trev Naz</c:v>
                </c:pt>
                <c:pt idx="16">
                  <c:v>UAB</c:v>
                </c:pt>
                <c:pt idx="17">
                  <c:v>UAMS</c:v>
                </c:pt>
                <c:pt idx="18">
                  <c:v>UK</c:v>
                </c:pt>
                <c:pt idx="19">
                  <c:v>UT SW</c:v>
                </c:pt>
              </c:strCache>
            </c:strRef>
          </c:cat>
          <c:val>
            <c:numRef>
              <c:f>Sheet1!$C$2:$C$21</c:f>
              <c:numCache>
                <c:formatCode>General</c:formatCode>
                <c:ptCount val="20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22E6-3D43-AAAF-087704CE23B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Aspirational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strRef>
              <c:f>Sheet1!$A$2:$A$21</c:f>
              <c:strCache>
                <c:ptCount val="20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Augusta</c:v>
                </c:pt>
                <c:pt idx="13">
                  <c:v>LSU Shrev</c:v>
                </c:pt>
                <c:pt idx="14">
                  <c:v>South</c:v>
                </c:pt>
                <c:pt idx="15">
                  <c:v>Trev Naz</c:v>
                </c:pt>
                <c:pt idx="16">
                  <c:v>UAB</c:v>
                </c:pt>
                <c:pt idx="17">
                  <c:v>UAMS</c:v>
                </c:pt>
                <c:pt idx="18">
                  <c:v>UK</c:v>
                </c:pt>
                <c:pt idx="19">
                  <c:v>UT SW</c:v>
                </c:pt>
              </c:strCache>
            </c:strRef>
          </c:cat>
          <c:val>
            <c:numRef>
              <c:f>Sheet1!$D$2:$D$21</c:f>
              <c:numCache>
                <c:formatCode>General</c:formatCode>
                <c:ptCount val="20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22E6-3D43-AAAF-087704CE23B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HSC In St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ymbol val="none"/>
          </c:marker>
          <c:dLbls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22E6-3D43-AAAF-087704CE23BE}"/>
                </c:ext>
              </c:extLst>
            </c:dLbl>
            <c:numFmt formatCode="&quot;$&quot;#,##0.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Sheet1!$A$2:$A$21</c:f>
              <c:strCache>
                <c:ptCount val="20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Augusta</c:v>
                </c:pt>
                <c:pt idx="13">
                  <c:v>LSU Shrev</c:v>
                </c:pt>
                <c:pt idx="14">
                  <c:v>South</c:v>
                </c:pt>
                <c:pt idx="15">
                  <c:v>Trev Naz</c:v>
                </c:pt>
                <c:pt idx="16">
                  <c:v>UAB</c:v>
                </c:pt>
                <c:pt idx="17">
                  <c:v>UAMS</c:v>
                </c:pt>
                <c:pt idx="18">
                  <c:v>UK</c:v>
                </c:pt>
                <c:pt idx="19">
                  <c:v>UT SW</c:v>
                </c:pt>
              </c:strCache>
            </c:strRef>
          </c:cat>
          <c:val>
            <c:numRef>
              <c:f>Sheet1!$E$2:$E$21</c:f>
              <c:numCache>
                <c:formatCode>General</c:formatCode>
                <c:ptCount val="20"/>
                <c:pt idx="0">
                  <c:v>22924</c:v>
                </c:pt>
                <c:pt idx="1">
                  <c:v>22924</c:v>
                </c:pt>
                <c:pt idx="2">
                  <c:v>22924</c:v>
                </c:pt>
                <c:pt idx="3">
                  <c:v>22924</c:v>
                </c:pt>
                <c:pt idx="4">
                  <c:v>22924</c:v>
                </c:pt>
                <c:pt idx="5">
                  <c:v>22924</c:v>
                </c:pt>
                <c:pt idx="6">
                  <c:v>22924</c:v>
                </c:pt>
                <c:pt idx="7">
                  <c:v>22924</c:v>
                </c:pt>
                <c:pt idx="8">
                  <c:v>22924</c:v>
                </c:pt>
                <c:pt idx="9">
                  <c:v>22924</c:v>
                </c:pt>
                <c:pt idx="10">
                  <c:v>22924</c:v>
                </c:pt>
                <c:pt idx="11">
                  <c:v>22924</c:v>
                </c:pt>
                <c:pt idx="12">
                  <c:v>22924</c:v>
                </c:pt>
                <c:pt idx="13">
                  <c:v>22924</c:v>
                </c:pt>
                <c:pt idx="14">
                  <c:v>22924</c:v>
                </c:pt>
                <c:pt idx="15">
                  <c:v>22924</c:v>
                </c:pt>
                <c:pt idx="16">
                  <c:v>22924</c:v>
                </c:pt>
                <c:pt idx="17">
                  <c:v>22924</c:v>
                </c:pt>
                <c:pt idx="18">
                  <c:v>22924</c:v>
                </c:pt>
                <c:pt idx="19">
                  <c:v>22924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22E6-3D43-AAAF-087704CE23B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HSC OOS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dLbls>
            <c:dLbl>
              <c:idx val="7"/>
              <c:layout>
                <c:manualLayout>
                  <c:x val="-8.3333333333333329E-2"/>
                  <c:y val="-0.1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FE2E-6944-8D3B-E1E8C9BA934F}"/>
                </c:ext>
              </c:extLst>
            </c:dLbl>
            <c:numFmt formatCode="&quot;$&quot;#,##0.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Sheet1!$A$2:$A$21</c:f>
              <c:strCache>
                <c:ptCount val="20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Augusta</c:v>
                </c:pt>
                <c:pt idx="13">
                  <c:v>LSU Shrev</c:v>
                </c:pt>
                <c:pt idx="14">
                  <c:v>South</c:v>
                </c:pt>
                <c:pt idx="15">
                  <c:v>Trev Naz</c:v>
                </c:pt>
                <c:pt idx="16">
                  <c:v>UAB</c:v>
                </c:pt>
                <c:pt idx="17">
                  <c:v>UAMS</c:v>
                </c:pt>
                <c:pt idx="18">
                  <c:v>UK</c:v>
                </c:pt>
                <c:pt idx="19">
                  <c:v>UT SW</c:v>
                </c:pt>
              </c:strCache>
            </c:strRef>
          </c:cat>
          <c:val>
            <c:numRef>
              <c:f>Sheet1!$F$2:$F$21</c:f>
              <c:numCache>
                <c:formatCode>#,##0</c:formatCode>
                <c:ptCount val="20"/>
                <c:pt idx="0">
                  <c:v>38962</c:v>
                </c:pt>
                <c:pt idx="1">
                  <c:v>38962</c:v>
                </c:pt>
                <c:pt idx="2">
                  <c:v>38962</c:v>
                </c:pt>
                <c:pt idx="3">
                  <c:v>38962</c:v>
                </c:pt>
                <c:pt idx="4">
                  <c:v>38962</c:v>
                </c:pt>
                <c:pt idx="5">
                  <c:v>38962</c:v>
                </c:pt>
                <c:pt idx="6">
                  <c:v>38962</c:v>
                </c:pt>
                <c:pt idx="7">
                  <c:v>38962</c:v>
                </c:pt>
                <c:pt idx="8">
                  <c:v>38962</c:v>
                </c:pt>
                <c:pt idx="9">
                  <c:v>38962</c:v>
                </c:pt>
                <c:pt idx="10">
                  <c:v>38962</c:v>
                </c:pt>
                <c:pt idx="11">
                  <c:v>38962</c:v>
                </c:pt>
                <c:pt idx="12">
                  <c:v>38962</c:v>
                </c:pt>
                <c:pt idx="13">
                  <c:v>38962</c:v>
                </c:pt>
                <c:pt idx="14">
                  <c:v>38962</c:v>
                </c:pt>
                <c:pt idx="15">
                  <c:v>38962</c:v>
                </c:pt>
                <c:pt idx="16">
                  <c:v>38962</c:v>
                </c:pt>
                <c:pt idx="17">
                  <c:v>38962</c:v>
                </c:pt>
                <c:pt idx="18">
                  <c:v>38962</c:v>
                </c:pt>
                <c:pt idx="19">
                  <c:v>38962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22E6-3D43-AAAF-087704CE23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75377464"/>
        <c:axId val="-2075831320"/>
      </c:lineChart>
      <c:catAx>
        <c:axId val="-20753774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 anchor="b" anchorCtr="0"/>
          <a:lstStyle/>
          <a:p>
            <a:pPr>
              <a:defRPr sz="900"/>
            </a:pPr>
            <a:endParaRPr lang="en-US"/>
          </a:p>
        </c:txPr>
        <c:crossAx val="-2075831320"/>
        <c:crosses val="autoZero"/>
        <c:auto val="1"/>
        <c:lblAlgn val="ctr"/>
        <c:lblOffset val="100"/>
        <c:noMultiLvlLbl val="0"/>
      </c:catAx>
      <c:valAx>
        <c:axId val="-2075831320"/>
        <c:scaling>
          <c:orientation val="minMax"/>
          <c:min val="0"/>
        </c:scaling>
        <c:delete val="0"/>
        <c:axPos val="l"/>
        <c:majorGridlines/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-2075377464"/>
        <c:crosses val="autoZero"/>
        <c:crossBetween val="between"/>
        <c:dispUnits>
          <c:builtInUnit val="thousands"/>
          <c:dispUnits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</c:dispUnitsLbl>
        </c:dispUnits>
      </c:valAx>
      <c:spPr>
        <a:noFill/>
        <a:ln w="25400">
          <a:noFill/>
        </a:ln>
      </c:spPr>
    </c:plotArea>
    <c:legend>
      <c:legendPos val="l"/>
      <c:layout>
        <c:manualLayout>
          <c:xMode val="edge"/>
          <c:yMode val="edge"/>
          <c:x val="6.8064685385950906E-5"/>
          <c:y val="0.42971871576813297"/>
          <c:w val="0.12445258578788763"/>
          <c:h val="0.41858595800524934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spPr>
    <a:ln w="31750">
      <a:solidFill>
        <a:schemeClr val="accent6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ctr" anchorCtr="0"/>
          <a:lstStyle/>
          <a:p>
            <a:pPr>
              <a:defRPr sz="2000"/>
            </a:pPr>
            <a:r>
              <a:rPr lang="en-US" sz="2000" dirty="0"/>
              <a:t>Summary</a:t>
            </a:r>
            <a:r>
              <a:rPr lang="en-US" sz="2000" baseline="0" dirty="0"/>
              <a:t> Undergraduate In-State Tuition Increases</a:t>
            </a:r>
            <a:endParaRPr lang="en-US" sz="2000" dirty="0"/>
          </a:p>
        </c:rich>
      </c:tx>
      <c:layout>
        <c:manualLayout>
          <c:xMode val="edge"/>
          <c:yMode val="edge"/>
          <c:x val="0.19566094374636636"/>
          <c:y val="3.7757075503772435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01271981627297"/>
          <c:y val="0.15406470330914501"/>
          <c:w val="0.84445669291338599"/>
          <c:h val="0.713813300910914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</c:strCache>
            </c:strRef>
          </c:cat>
          <c:val>
            <c:numRef>
              <c:f>Sheet1!$B$2:$B$13</c:f>
              <c:numCache>
                <c:formatCode>0.0%</c:formatCode>
                <c:ptCount val="12"/>
                <c:pt idx="0">
                  <c:v>0.1</c:v>
                </c:pt>
                <c:pt idx="1">
                  <c:v>0.1</c:v>
                </c:pt>
                <c:pt idx="2">
                  <c:v>0.15</c:v>
                </c:pt>
                <c:pt idx="3">
                  <c:v>0.04</c:v>
                </c:pt>
                <c:pt idx="4">
                  <c:v>0.05</c:v>
                </c:pt>
                <c:pt idx="5">
                  <c:v>0</c:v>
                </c:pt>
                <c:pt idx="6">
                  <c:v>0.04</c:v>
                </c:pt>
                <c:pt idx="7">
                  <c:v>0</c:v>
                </c:pt>
                <c:pt idx="8">
                  <c:v>1.7999999999999999E-2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DC-2A4F-84E4-210C9699D3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406539872"/>
        <c:axId val="-406537552"/>
      </c:barChart>
      <c:catAx>
        <c:axId val="-4065398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-406537552"/>
        <c:crosses val="autoZero"/>
        <c:auto val="1"/>
        <c:lblAlgn val="ctr"/>
        <c:lblOffset val="100"/>
        <c:noMultiLvlLbl val="0"/>
      </c:catAx>
      <c:valAx>
        <c:axId val="-406537552"/>
        <c:scaling>
          <c:orientation val="minMax"/>
        </c:scaling>
        <c:delete val="0"/>
        <c:axPos val="l"/>
        <c:majorGridlines/>
        <c:numFmt formatCode="0.0%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-406539872"/>
        <c:crosses val="autoZero"/>
        <c:crossBetween val="between"/>
      </c:valAx>
      <c:spPr>
        <a:ln>
          <a:solidFill>
            <a:schemeClr val="accent1"/>
          </a:solidFill>
        </a:ln>
      </c:spPr>
    </c:plotArea>
    <c:plotVisOnly val="1"/>
    <c:dispBlanksAs val="gap"/>
    <c:showDLblsOverMax val="0"/>
  </c:chart>
  <c:spPr>
    <a:ln w="31750"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ctr" anchorCtr="0"/>
          <a:lstStyle/>
          <a:p>
            <a:pPr algn="ctr">
              <a:defRPr sz="1200"/>
            </a:pPr>
            <a:r>
              <a:rPr lang="en-US" sz="1200" dirty="0"/>
              <a:t>In</a:t>
            </a:r>
            <a:r>
              <a:rPr lang="en-US" sz="1200" baseline="0" dirty="0"/>
              <a:t> –State Tuition Peer Analysis (MD Program)</a:t>
            </a:r>
          </a:p>
        </c:rich>
      </c:tx>
      <c:layout>
        <c:manualLayout>
          <c:xMode val="edge"/>
          <c:yMode val="edge"/>
          <c:x val="0.33919118065584403"/>
          <c:y val="8.8253837062027708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7913814618352999"/>
          <c:y val="7.6248649517775602E-2"/>
          <c:w val="0.77413337302530905"/>
          <c:h val="0.672146762904636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Competition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B9C9-4848-BDEC-54346A1DB0AA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B9C9-4848-BDEC-54346A1DB0AA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B9C9-4848-BDEC-54346A1DB0AA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7-B9C9-4848-BDEC-54346A1DB0AA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9-B9C9-4848-BDEC-54346A1DB0AA}"/>
              </c:ext>
            </c:extLst>
          </c:dPt>
          <c:dPt>
            <c:idx val="5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B-B9C9-4848-BDEC-54346A1DB0AA}"/>
              </c:ext>
            </c:extLst>
          </c:dPt>
          <c:dPt>
            <c:idx val="6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D-B9C9-4848-BDEC-54346A1DB0AA}"/>
              </c:ext>
            </c:extLst>
          </c:dPt>
          <c:dPt>
            <c:idx val="8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F-B9C9-4848-BDEC-54346A1DB0AA}"/>
              </c:ext>
            </c:extLst>
          </c:dPt>
          <c:dPt>
            <c:idx val="9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1-B9C9-4848-BDEC-54346A1DB0AA}"/>
              </c:ext>
            </c:extLst>
          </c:dPt>
          <c:dPt>
            <c:idx val="1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3-B9C9-4848-BDEC-54346A1DB0AA}"/>
              </c:ext>
            </c:extLst>
          </c:dPt>
          <c:dLbls>
            <c:numFmt formatCode="&quot;$&quot;#,##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0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Sheet1!$A$2:$A$17</c:f>
              <c:strCache>
                <c:ptCount val="16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ETSU</c:v>
                </c:pt>
                <c:pt idx="13">
                  <c:v>UAMS</c:v>
                </c:pt>
                <c:pt idx="14">
                  <c:v>UMiss MC</c:v>
                </c:pt>
                <c:pt idx="15">
                  <c:v>Vanderbilt</c:v>
                </c:pt>
              </c:strCache>
            </c:strRef>
          </c:cat>
          <c:val>
            <c:numRef>
              <c:f>Sheet1!$B$2:$B$17</c:f>
              <c:numCache>
                <c:formatCode>#,##0</c:formatCode>
                <c:ptCount val="16"/>
                <c:pt idx="0">
                  <c:v>31374</c:v>
                </c:pt>
                <c:pt idx="1">
                  <c:v>37550</c:v>
                </c:pt>
                <c:pt idx="2">
                  <c:v>35360</c:v>
                </c:pt>
                <c:pt idx="3">
                  <c:v>26770</c:v>
                </c:pt>
                <c:pt idx="4">
                  <c:v>16718</c:v>
                </c:pt>
                <c:pt idx="5">
                  <c:v>33010</c:v>
                </c:pt>
                <c:pt idx="6">
                  <c:v>15196</c:v>
                </c:pt>
                <c:pt idx="8">
                  <c:v>44356</c:v>
                </c:pt>
                <c:pt idx="9">
                  <c:v>37810</c:v>
                </c:pt>
                <c:pt idx="10">
                  <c:v>17872</c:v>
                </c:pt>
                <c:pt idx="12">
                  <c:v>32834</c:v>
                </c:pt>
                <c:pt idx="13">
                  <c:v>33010</c:v>
                </c:pt>
                <c:pt idx="14">
                  <c:v>31196</c:v>
                </c:pt>
                <c:pt idx="15">
                  <c:v>60870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B9C9-4848-BDEC-54346A1DB0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83672968"/>
        <c:axId val="-2083669640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Peer Group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strRef>
              <c:f>Sheet1!$A$2:$A$17</c:f>
              <c:strCache>
                <c:ptCount val="16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ETSU</c:v>
                </c:pt>
                <c:pt idx="13">
                  <c:v>UAMS</c:v>
                </c:pt>
                <c:pt idx="14">
                  <c:v>UMiss MC</c:v>
                </c:pt>
                <c:pt idx="15">
                  <c:v>Vanderbilt</c:v>
                </c:pt>
              </c:strCache>
            </c:strRef>
          </c:cat>
          <c:val>
            <c:numRef>
              <c:f>Sheet1!$C$2:$C$17</c:f>
              <c:numCache>
                <c:formatCode>General</c:formatCode>
                <c:ptCount val="1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B9C9-4848-BDEC-54346A1DB0A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Aspirational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strRef>
              <c:f>Sheet1!$A$2:$A$17</c:f>
              <c:strCache>
                <c:ptCount val="16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ETSU</c:v>
                </c:pt>
                <c:pt idx="13">
                  <c:v>UAMS</c:v>
                </c:pt>
                <c:pt idx="14">
                  <c:v>UMiss MC</c:v>
                </c:pt>
                <c:pt idx="15">
                  <c:v>Vanderbilt</c:v>
                </c:pt>
              </c:strCache>
            </c:strRef>
          </c:cat>
          <c:val>
            <c:numRef>
              <c:f>Sheet1!$D$2:$D$17</c:f>
              <c:numCache>
                <c:formatCode>General</c:formatCode>
                <c:ptCount val="1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B9C9-4848-BDEC-54346A1DB0A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HSC In St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ymbol val="none"/>
          </c:marker>
          <c:dLbls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8E32-A64B-A205-FF3D9AEF9351}"/>
                </c:ext>
              </c:extLst>
            </c:dLbl>
            <c:numFmt formatCode="&quot;$&quot;#,##0.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Sheet1!$A$2:$A$17</c:f>
              <c:strCache>
                <c:ptCount val="16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ETSU</c:v>
                </c:pt>
                <c:pt idx="13">
                  <c:v>UAMS</c:v>
                </c:pt>
                <c:pt idx="14">
                  <c:v>UMiss MC</c:v>
                </c:pt>
                <c:pt idx="15">
                  <c:v>Vanderbilt</c:v>
                </c:pt>
              </c:strCache>
            </c:strRef>
          </c:cat>
          <c:val>
            <c:numRef>
              <c:f>Sheet1!$E$2:$E$17</c:f>
              <c:numCache>
                <c:formatCode>#,##0</c:formatCode>
                <c:ptCount val="16"/>
                <c:pt idx="0">
                  <c:v>34566</c:v>
                </c:pt>
                <c:pt idx="1">
                  <c:v>34566</c:v>
                </c:pt>
                <c:pt idx="2">
                  <c:v>34566</c:v>
                </c:pt>
                <c:pt idx="3">
                  <c:v>34566</c:v>
                </c:pt>
                <c:pt idx="4">
                  <c:v>34566</c:v>
                </c:pt>
                <c:pt idx="5">
                  <c:v>34566</c:v>
                </c:pt>
                <c:pt idx="6">
                  <c:v>34566</c:v>
                </c:pt>
                <c:pt idx="7">
                  <c:v>34566</c:v>
                </c:pt>
                <c:pt idx="8">
                  <c:v>34566</c:v>
                </c:pt>
                <c:pt idx="9">
                  <c:v>34566</c:v>
                </c:pt>
                <c:pt idx="10">
                  <c:v>34566</c:v>
                </c:pt>
                <c:pt idx="11">
                  <c:v>34566</c:v>
                </c:pt>
                <c:pt idx="12">
                  <c:v>34566</c:v>
                </c:pt>
                <c:pt idx="13">
                  <c:v>34566</c:v>
                </c:pt>
                <c:pt idx="14">
                  <c:v>34566</c:v>
                </c:pt>
                <c:pt idx="15">
                  <c:v>34566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B9C9-4848-BDEC-54346A1DB0AA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HSC OOS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dLbls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8E32-A64B-A205-FF3D9AEF9351}"/>
                </c:ext>
              </c:extLst>
            </c:dLbl>
            <c:numFmt formatCode="&quot;$&quot;#,##0.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Sheet1!$A$2:$A$17</c:f>
              <c:strCache>
                <c:ptCount val="16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ETSU</c:v>
                </c:pt>
                <c:pt idx="13">
                  <c:v>UAMS</c:v>
                </c:pt>
                <c:pt idx="14">
                  <c:v>UMiss MC</c:v>
                </c:pt>
                <c:pt idx="15">
                  <c:v>Vanderbilt</c:v>
                </c:pt>
              </c:strCache>
            </c:strRef>
          </c:cat>
          <c:val>
            <c:numRef>
              <c:f>Sheet1!$F$2:$F$17</c:f>
              <c:numCache>
                <c:formatCode>General</c:formatCode>
                <c:ptCount val="16"/>
                <c:pt idx="0">
                  <c:v>60490</c:v>
                </c:pt>
                <c:pt idx="1">
                  <c:v>60490</c:v>
                </c:pt>
                <c:pt idx="2">
                  <c:v>60490</c:v>
                </c:pt>
                <c:pt idx="3">
                  <c:v>60490</c:v>
                </c:pt>
                <c:pt idx="4">
                  <c:v>60490</c:v>
                </c:pt>
                <c:pt idx="5">
                  <c:v>60490</c:v>
                </c:pt>
                <c:pt idx="6">
                  <c:v>60490</c:v>
                </c:pt>
                <c:pt idx="7">
                  <c:v>60490</c:v>
                </c:pt>
                <c:pt idx="8">
                  <c:v>60490</c:v>
                </c:pt>
                <c:pt idx="9">
                  <c:v>60490</c:v>
                </c:pt>
                <c:pt idx="10">
                  <c:v>60490</c:v>
                </c:pt>
                <c:pt idx="11">
                  <c:v>60490</c:v>
                </c:pt>
                <c:pt idx="12">
                  <c:v>60490</c:v>
                </c:pt>
                <c:pt idx="13">
                  <c:v>60490</c:v>
                </c:pt>
                <c:pt idx="14">
                  <c:v>60490</c:v>
                </c:pt>
                <c:pt idx="15">
                  <c:v>60490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8E32-A64B-A205-FF3D9AEF93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83672968"/>
        <c:axId val="-2083669640"/>
      </c:lineChart>
      <c:catAx>
        <c:axId val="-2083672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 anchor="b" anchorCtr="0"/>
          <a:lstStyle/>
          <a:p>
            <a:pPr>
              <a:defRPr sz="900"/>
            </a:pPr>
            <a:endParaRPr lang="en-US"/>
          </a:p>
        </c:txPr>
        <c:crossAx val="-2083669640"/>
        <c:crosses val="autoZero"/>
        <c:auto val="1"/>
        <c:lblAlgn val="ctr"/>
        <c:lblOffset val="100"/>
        <c:noMultiLvlLbl val="0"/>
      </c:catAx>
      <c:valAx>
        <c:axId val="-2083669640"/>
        <c:scaling>
          <c:orientation val="minMax"/>
          <c:min val="0"/>
        </c:scaling>
        <c:delete val="0"/>
        <c:axPos val="l"/>
        <c:majorGridlines/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-2083672968"/>
        <c:crosses val="autoZero"/>
        <c:crossBetween val="between"/>
        <c:dispUnits>
          <c:builtInUnit val="thousands"/>
          <c:dispUnits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</c:dispUnitsLbl>
        </c:dispUnits>
      </c:valAx>
      <c:spPr>
        <a:ln>
          <a:solidFill>
            <a:schemeClr val="accent1"/>
          </a:solidFill>
        </a:ln>
      </c:spPr>
    </c:plotArea>
    <c:legend>
      <c:legendPos val="l"/>
      <c:layout>
        <c:manualLayout>
          <c:xMode val="edge"/>
          <c:yMode val="edge"/>
          <c:x val="7.5216578370355799E-3"/>
          <c:y val="0.53097540782447605"/>
          <c:w val="0.12445258578788763"/>
          <c:h val="0.41858595800524934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spPr>
    <a:ln w="31750">
      <a:solidFill>
        <a:schemeClr val="accent6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ctr" anchorCtr="0"/>
          <a:lstStyle/>
          <a:p>
            <a:pPr>
              <a:defRPr sz="1200"/>
            </a:pPr>
            <a:r>
              <a:rPr lang="en-US" sz="1200" baseline="0" dirty="0"/>
              <a:t>Out Of State Tuition Peer Analysis (MD Program)</a:t>
            </a:r>
          </a:p>
        </c:rich>
      </c:tx>
      <c:layout>
        <c:manualLayout>
          <c:xMode val="edge"/>
          <c:yMode val="edge"/>
          <c:x val="0.32567754150532002"/>
          <c:y val="1.21850106262614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83339602528442"/>
          <c:y val="8.6648348451156501E-2"/>
          <c:w val="0.77475383660448405"/>
          <c:h val="0.6712791823845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Competition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B060-7141-97C5-3A5344962F84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3-B060-7141-97C5-3A5344962F84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5-B060-7141-97C5-3A5344962F84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7-B060-7141-97C5-3A5344962F84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9-B060-7141-97C5-3A5344962F84}"/>
              </c:ext>
            </c:extLst>
          </c:dPt>
          <c:dPt>
            <c:idx val="5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B-B060-7141-97C5-3A5344962F84}"/>
              </c:ext>
            </c:extLst>
          </c:dPt>
          <c:dPt>
            <c:idx val="6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D-B060-7141-97C5-3A5344962F84}"/>
              </c:ext>
            </c:extLst>
          </c:dPt>
          <c:dPt>
            <c:idx val="8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F-B060-7141-97C5-3A5344962F84}"/>
              </c:ext>
            </c:extLst>
          </c:dPt>
          <c:dPt>
            <c:idx val="9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11-B060-7141-97C5-3A5344962F84}"/>
              </c:ext>
            </c:extLst>
          </c:dPt>
          <c:dPt>
            <c:idx val="10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13-B060-7141-97C5-3A5344962F84}"/>
              </c:ext>
            </c:extLst>
          </c:dPt>
          <c:dLbls>
            <c:dLbl>
              <c:idx val="6"/>
              <c:numFmt formatCode="&quot;$&quot;#,##0.0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1000"/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B060-7141-97C5-3A5344962F84}"/>
                </c:ext>
              </c:extLst>
            </c:dLbl>
            <c:numFmt formatCode="&quot;$&quot;#,##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0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Sheet1!$A$2:$A$17</c:f>
              <c:strCache>
                <c:ptCount val="16"/>
                <c:pt idx="0">
                  <c:v>LSU HC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ETSU</c:v>
                </c:pt>
                <c:pt idx="13">
                  <c:v>UAMS</c:v>
                </c:pt>
                <c:pt idx="14">
                  <c:v>UMiss MC</c:v>
                </c:pt>
                <c:pt idx="15">
                  <c:v>Vanderbilt</c:v>
                </c:pt>
              </c:strCache>
            </c:strRef>
          </c:cat>
          <c:val>
            <c:numRef>
              <c:f>Sheet1!$B$2:$B$17</c:f>
              <c:numCache>
                <c:formatCode>#,##0</c:formatCode>
                <c:ptCount val="16"/>
                <c:pt idx="0">
                  <c:v>59552</c:v>
                </c:pt>
                <c:pt idx="1">
                  <c:v>66850</c:v>
                </c:pt>
                <c:pt idx="2">
                  <c:v>57290</c:v>
                </c:pt>
                <c:pt idx="3">
                  <c:v>61098</c:v>
                </c:pt>
                <c:pt idx="4">
                  <c:v>29818</c:v>
                </c:pt>
                <c:pt idx="5">
                  <c:v>65180</c:v>
                </c:pt>
                <c:pt idx="6">
                  <c:v>20740</c:v>
                </c:pt>
                <c:pt idx="8">
                  <c:v>68184</c:v>
                </c:pt>
                <c:pt idx="9">
                  <c:v>66904</c:v>
                </c:pt>
                <c:pt idx="10">
                  <c:v>26126</c:v>
                </c:pt>
                <c:pt idx="12">
                  <c:v>42684</c:v>
                </c:pt>
                <c:pt idx="13">
                  <c:v>65180</c:v>
                </c:pt>
                <c:pt idx="14">
                  <c:v>73460</c:v>
                </c:pt>
                <c:pt idx="15">
                  <c:v>60870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B060-7141-97C5-3A5344962F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46142232"/>
        <c:axId val="-2146116216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Peer Group 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strRef>
              <c:f>Sheet1!$A$2:$A$17</c:f>
              <c:strCache>
                <c:ptCount val="16"/>
                <c:pt idx="0">
                  <c:v>LSU HC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ETSU</c:v>
                </c:pt>
                <c:pt idx="13">
                  <c:v>UAMS</c:v>
                </c:pt>
                <c:pt idx="14">
                  <c:v>UMiss MC</c:v>
                </c:pt>
                <c:pt idx="15">
                  <c:v>Vanderbilt</c:v>
                </c:pt>
              </c:strCache>
            </c:strRef>
          </c:cat>
          <c:val>
            <c:numRef>
              <c:f>Sheet1!$C$2:$C$17</c:f>
              <c:numCache>
                <c:formatCode>General</c:formatCode>
                <c:ptCount val="1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B060-7141-97C5-3A5344962F8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Aspirational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strRef>
              <c:f>Sheet1!$A$2:$A$17</c:f>
              <c:strCache>
                <c:ptCount val="16"/>
                <c:pt idx="0">
                  <c:v>LSU HC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ETSU</c:v>
                </c:pt>
                <c:pt idx="13">
                  <c:v>UAMS</c:v>
                </c:pt>
                <c:pt idx="14">
                  <c:v>UMiss MC</c:v>
                </c:pt>
                <c:pt idx="15">
                  <c:v>Vanderbilt</c:v>
                </c:pt>
              </c:strCache>
            </c:strRef>
          </c:cat>
          <c:val>
            <c:numRef>
              <c:f>Sheet1!$D$2:$D$17</c:f>
              <c:numCache>
                <c:formatCode>General</c:formatCode>
                <c:ptCount val="1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B060-7141-97C5-3A5344962F8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HSC In St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ymbol val="none"/>
          </c:marker>
          <c:dLbls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7598-AD47-9094-3FC5484C6F96}"/>
                </c:ext>
              </c:extLst>
            </c:dLbl>
            <c:numFmt formatCode="&quot;$&quot;#,##0.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Sheet1!$A$2:$A$17</c:f>
              <c:strCache>
                <c:ptCount val="16"/>
                <c:pt idx="0">
                  <c:v>LSU HC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ETSU</c:v>
                </c:pt>
                <c:pt idx="13">
                  <c:v>UAMS</c:v>
                </c:pt>
                <c:pt idx="14">
                  <c:v>UMiss MC</c:v>
                </c:pt>
                <c:pt idx="15">
                  <c:v>Vanderbilt</c:v>
                </c:pt>
              </c:strCache>
            </c:strRef>
          </c:cat>
          <c:val>
            <c:numRef>
              <c:f>Sheet1!$E$2:$E$17</c:f>
              <c:numCache>
                <c:formatCode>General</c:formatCode>
                <c:ptCount val="16"/>
                <c:pt idx="0">
                  <c:v>34566</c:v>
                </c:pt>
                <c:pt idx="1">
                  <c:v>34566</c:v>
                </c:pt>
                <c:pt idx="2">
                  <c:v>34566</c:v>
                </c:pt>
                <c:pt idx="3">
                  <c:v>34566</c:v>
                </c:pt>
                <c:pt idx="4">
                  <c:v>34566</c:v>
                </c:pt>
                <c:pt idx="5">
                  <c:v>34566</c:v>
                </c:pt>
                <c:pt idx="6">
                  <c:v>34566</c:v>
                </c:pt>
                <c:pt idx="7">
                  <c:v>34566</c:v>
                </c:pt>
                <c:pt idx="8">
                  <c:v>34566</c:v>
                </c:pt>
                <c:pt idx="9">
                  <c:v>34566</c:v>
                </c:pt>
                <c:pt idx="10">
                  <c:v>34566</c:v>
                </c:pt>
                <c:pt idx="11">
                  <c:v>34566</c:v>
                </c:pt>
                <c:pt idx="12">
                  <c:v>34566</c:v>
                </c:pt>
                <c:pt idx="13">
                  <c:v>34566</c:v>
                </c:pt>
                <c:pt idx="14">
                  <c:v>34566</c:v>
                </c:pt>
                <c:pt idx="15">
                  <c:v>34566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B060-7141-97C5-3A5344962F8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HSC OOS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dLbls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7598-AD47-9094-3FC5484C6F96}"/>
                </c:ext>
              </c:extLst>
            </c:dLbl>
            <c:numFmt formatCode="&quot;$&quot;#,##0.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Sheet1!$A$2:$A$17</c:f>
              <c:strCache>
                <c:ptCount val="16"/>
                <c:pt idx="0">
                  <c:v>LSU HC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ETSU</c:v>
                </c:pt>
                <c:pt idx="13">
                  <c:v>UAMS</c:v>
                </c:pt>
                <c:pt idx="14">
                  <c:v>UMiss MC</c:v>
                </c:pt>
                <c:pt idx="15">
                  <c:v>Vanderbilt</c:v>
                </c:pt>
              </c:strCache>
            </c:strRef>
          </c:cat>
          <c:val>
            <c:numRef>
              <c:f>Sheet1!$F$2:$F$17</c:f>
              <c:numCache>
                <c:formatCode>#,##0</c:formatCode>
                <c:ptCount val="16"/>
                <c:pt idx="0">
                  <c:v>60490</c:v>
                </c:pt>
                <c:pt idx="1">
                  <c:v>60490</c:v>
                </c:pt>
                <c:pt idx="2">
                  <c:v>60490</c:v>
                </c:pt>
                <c:pt idx="3">
                  <c:v>60490</c:v>
                </c:pt>
                <c:pt idx="4">
                  <c:v>60490</c:v>
                </c:pt>
                <c:pt idx="5">
                  <c:v>60490</c:v>
                </c:pt>
                <c:pt idx="6">
                  <c:v>60490</c:v>
                </c:pt>
                <c:pt idx="7">
                  <c:v>60490</c:v>
                </c:pt>
                <c:pt idx="8">
                  <c:v>60490</c:v>
                </c:pt>
                <c:pt idx="9">
                  <c:v>60490</c:v>
                </c:pt>
                <c:pt idx="10">
                  <c:v>60490</c:v>
                </c:pt>
                <c:pt idx="11">
                  <c:v>60490</c:v>
                </c:pt>
                <c:pt idx="12">
                  <c:v>60490</c:v>
                </c:pt>
                <c:pt idx="13">
                  <c:v>60490</c:v>
                </c:pt>
                <c:pt idx="14">
                  <c:v>60490</c:v>
                </c:pt>
                <c:pt idx="15">
                  <c:v>60490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7598-AD47-9094-3FC5484C6F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46142232"/>
        <c:axId val="-2146116216"/>
      </c:lineChart>
      <c:catAx>
        <c:axId val="-2146142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 anchor="b" anchorCtr="0"/>
          <a:lstStyle/>
          <a:p>
            <a:pPr>
              <a:defRPr sz="900"/>
            </a:pPr>
            <a:endParaRPr lang="en-US"/>
          </a:p>
        </c:txPr>
        <c:crossAx val="-2146116216"/>
        <c:crosses val="autoZero"/>
        <c:auto val="1"/>
        <c:lblAlgn val="ctr"/>
        <c:lblOffset val="100"/>
        <c:noMultiLvlLbl val="0"/>
      </c:catAx>
      <c:valAx>
        <c:axId val="-2146116216"/>
        <c:scaling>
          <c:orientation val="minMax"/>
          <c:max val="90000"/>
          <c:min val="0"/>
        </c:scaling>
        <c:delete val="0"/>
        <c:axPos val="l"/>
        <c:majorGridlines/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-2146142232"/>
        <c:crosses val="autoZero"/>
        <c:crossBetween val="between"/>
        <c:dispUnits>
          <c:builtInUnit val="thousands"/>
          <c:dispUnits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</c:dispUnitsLbl>
        </c:dispUnits>
      </c:valAx>
      <c:spPr>
        <a:ln>
          <a:solidFill>
            <a:schemeClr val="accent1"/>
          </a:solidFill>
        </a:ln>
      </c:spPr>
    </c:plotArea>
    <c:legend>
      <c:legendPos val="l"/>
      <c:layout>
        <c:manualLayout>
          <c:xMode val="edge"/>
          <c:yMode val="edge"/>
          <c:x val="0"/>
          <c:y val="0.38137075323278902"/>
          <c:w val="0.12445258578788763"/>
          <c:h val="0.41858595800524934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spPr>
    <a:ln w="31750">
      <a:solidFill>
        <a:schemeClr val="accent6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ctr" anchorCtr="0"/>
          <a:lstStyle/>
          <a:p>
            <a:pPr algn="ctr">
              <a:defRPr sz="1200"/>
            </a:pPr>
            <a:r>
              <a:rPr lang="en-US" sz="1200" dirty="0"/>
              <a:t>In</a:t>
            </a:r>
            <a:r>
              <a:rPr lang="en-US" sz="1200" baseline="0" dirty="0"/>
              <a:t> –State Tuition Peer Analysis (Bachelor)</a:t>
            </a:r>
          </a:p>
        </c:rich>
      </c:tx>
      <c:layout>
        <c:manualLayout>
          <c:xMode val="edge"/>
          <c:yMode val="edge"/>
          <c:x val="0.35128438806260326"/>
          <c:y val="3.0373286672499269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9142861302897399"/>
          <c:y val="0.106575988797091"/>
          <c:w val="0.75614125278066002"/>
          <c:h val="0.683740526951661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Competition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28B5-F242-B778-035C92717DA4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3-28B5-F242-B778-035C92717DA4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5-28B5-F242-B778-035C92717DA4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7-28B5-F242-B778-035C92717DA4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9-28B5-F242-B778-035C92717DA4}"/>
              </c:ext>
            </c:extLst>
          </c:dPt>
          <c:dPt>
            <c:idx val="5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B-28B5-F242-B778-035C92717DA4}"/>
              </c:ext>
            </c:extLst>
          </c:dPt>
          <c:dPt>
            <c:idx val="6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D-28B5-F242-B778-035C92717DA4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28B5-F242-B778-035C92717DA4}"/>
              </c:ext>
            </c:extLst>
          </c:dPt>
          <c:dPt>
            <c:idx val="8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11-28B5-F242-B778-035C92717DA4}"/>
              </c:ext>
            </c:extLst>
          </c:dPt>
          <c:dPt>
            <c:idx val="9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13-28B5-F242-B778-035C92717DA4}"/>
              </c:ext>
            </c:extLst>
          </c:dPt>
          <c:dPt>
            <c:idx val="10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15-28B5-F242-B778-035C92717DA4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7-28B5-F242-B778-035C92717DA4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8-28B5-F242-B778-035C92717DA4}"/>
              </c:ext>
            </c:extLst>
          </c:dPt>
          <c:dLbls>
            <c:dLbl>
              <c:idx val="0"/>
              <c:numFmt formatCode="&quot;$&quot;#,##0.0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1000"/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8B5-F242-B778-035C92717DA4}"/>
                </c:ext>
              </c:extLst>
            </c:dLbl>
            <c:dLbl>
              <c:idx val="3"/>
              <c:numFmt formatCode="&quot;$&quot;#,##0.0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1000"/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28B5-F242-B778-035C92717DA4}"/>
                </c:ext>
              </c:extLst>
            </c:dLbl>
            <c:dLbl>
              <c:idx val="4"/>
              <c:numFmt formatCode="&quot;$&quot;#,##0.0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1000"/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28B5-F242-B778-035C92717DA4}"/>
                </c:ext>
              </c:extLst>
            </c:dLbl>
            <c:dLbl>
              <c:idx val="6"/>
              <c:numFmt formatCode="&quot;$&quot;#,##0.0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1000"/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28B5-F242-B778-035C92717DA4}"/>
                </c:ext>
              </c:extLst>
            </c:dLbl>
            <c:numFmt formatCode="&quot;$&quot;#,##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0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Sheet1!$A$2:$A$20</c:f>
              <c:strCache>
                <c:ptCount val="19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ETSU</c:v>
                </c:pt>
                <c:pt idx="13">
                  <c:v>UAB</c:v>
                </c:pt>
                <c:pt idx="14">
                  <c:v>UofM</c:v>
                </c:pt>
                <c:pt idx="15">
                  <c:v>USA</c:v>
                </c:pt>
                <c:pt idx="16">
                  <c:v>UTC</c:v>
                </c:pt>
                <c:pt idx="17">
                  <c:v>UTK</c:v>
                </c:pt>
                <c:pt idx="18">
                  <c:v>UTM</c:v>
                </c:pt>
              </c:strCache>
            </c:strRef>
          </c:cat>
          <c:val>
            <c:numRef>
              <c:f>Sheet1!$B$2:$B$20</c:f>
              <c:numCache>
                <c:formatCode>#,##0</c:formatCode>
                <c:ptCount val="19"/>
                <c:pt idx="1">
                  <c:v>23433</c:v>
                </c:pt>
                <c:pt idx="2">
                  <c:v>23436</c:v>
                </c:pt>
                <c:pt idx="3">
                  <c:v>7980</c:v>
                </c:pt>
                <c:pt idx="4">
                  <c:v>12660</c:v>
                </c:pt>
                <c:pt idx="6">
                  <c:v>11598</c:v>
                </c:pt>
                <c:pt idx="8">
                  <c:v>33300</c:v>
                </c:pt>
                <c:pt idx="10">
                  <c:v>10948</c:v>
                </c:pt>
                <c:pt idx="12">
                  <c:v>11184</c:v>
                </c:pt>
                <c:pt idx="14">
                  <c:v>12312</c:v>
                </c:pt>
                <c:pt idx="15">
                  <c:v>23436</c:v>
                </c:pt>
                <c:pt idx="17">
                  <c:v>18468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28B5-F242-B778-035C92717D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90575000"/>
        <c:axId val="-2087635336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Peer Group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strRef>
              <c:f>Sheet1!$A$2:$A$20</c:f>
              <c:strCache>
                <c:ptCount val="19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ETSU</c:v>
                </c:pt>
                <c:pt idx="13">
                  <c:v>UAB</c:v>
                </c:pt>
                <c:pt idx="14">
                  <c:v>UofM</c:v>
                </c:pt>
                <c:pt idx="15">
                  <c:v>USA</c:v>
                </c:pt>
                <c:pt idx="16">
                  <c:v>UTC</c:v>
                </c:pt>
                <c:pt idx="17">
                  <c:v>UTK</c:v>
                </c:pt>
                <c:pt idx="18">
                  <c:v>UTM</c:v>
                </c:pt>
              </c:strCache>
            </c:strRef>
          </c:cat>
          <c:val>
            <c:numRef>
              <c:f>Sheet1!$C$2:$C$20</c:f>
              <c:numCache>
                <c:formatCode>General</c:formatCode>
                <c:ptCount val="19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28B5-F242-B778-035C92717DA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Aspirational 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strRef>
              <c:f>Sheet1!$A$2:$A$20</c:f>
              <c:strCache>
                <c:ptCount val="19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ETSU</c:v>
                </c:pt>
                <c:pt idx="13">
                  <c:v>UAB</c:v>
                </c:pt>
                <c:pt idx="14">
                  <c:v>UofM</c:v>
                </c:pt>
                <c:pt idx="15">
                  <c:v>USA</c:v>
                </c:pt>
                <c:pt idx="16">
                  <c:v>UTC</c:v>
                </c:pt>
                <c:pt idx="17">
                  <c:v>UTK</c:v>
                </c:pt>
                <c:pt idx="18">
                  <c:v>UTM</c:v>
                </c:pt>
              </c:strCache>
            </c:strRef>
          </c:cat>
          <c:val>
            <c:numRef>
              <c:f>Sheet1!$D$2:$D$20</c:f>
              <c:numCache>
                <c:formatCode>General</c:formatCode>
                <c:ptCount val="19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B-28B5-F242-B778-035C92717DA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HSC In St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ymbol val="none"/>
          </c:marker>
          <c:dLbls>
            <c:dLbl>
              <c:idx val="7"/>
              <c:layout>
                <c:manualLayout>
                  <c:x val="-2.0061728395061786E-2"/>
                  <c:y val="9.25925925925926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FEC8-EB45-9759-283CF162D7F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Sheet1!$A$2:$A$20</c:f>
              <c:strCache>
                <c:ptCount val="19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ETSU</c:v>
                </c:pt>
                <c:pt idx="13">
                  <c:v>UAB</c:v>
                </c:pt>
                <c:pt idx="14">
                  <c:v>UofM</c:v>
                </c:pt>
                <c:pt idx="15">
                  <c:v>USA</c:v>
                </c:pt>
                <c:pt idx="16">
                  <c:v>UTC</c:v>
                </c:pt>
                <c:pt idx="17">
                  <c:v>UTK</c:v>
                </c:pt>
                <c:pt idx="18">
                  <c:v>UTM</c:v>
                </c:pt>
              </c:strCache>
            </c:strRef>
          </c:cat>
          <c:val>
            <c:numRef>
              <c:f>Sheet1!$E$2:$E$20</c:f>
              <c:numCache>
                <c:formatCode>#,##0</c:formatCode>
                <c:ptCount val="19"/>
                <c:pt idx="0">
                  <c:v>12705</c:v>
                </c:pt>
                <c:pt idx="1">
                  <c:v>12705</c:v>
                </c:pt>
                <c:pt idx="2">
                  <c:v>12705</c:v>
                </c:pt>
                <c:pt idx="3">
                  <c:v>12705</c:v>
                </c:pt>
                <c:pt idx="4">
                  <c:v>12705</c:v>
                </c:pt>
                <c:pt idx="5">
                  <c:v>12705</c:v>
                </c:pt>
                <c:pt idx="6">
                  <c:v>12705</c:v>
                </c:pt>
                <c:pt idx="7">
                  <c:v>12705</c:v>
                </c:pt>
                <c:pt idx="8">
                  <c:v>12705</c:v>
                </c:pt>
                <c:pt idx="9">
                  <c:v>12705</c:v>
                </c:pt>
                <c:pt idx="10">
                  <c:v>12705</c:v>
                </c:pt>
                <c:pt idx="11">
                  <c:v>12705</c:v>
                </c:pt>
                <c:pt idx="12">
                  <c:v>12705</c:v>
                </c:pt>
                <c:pt idx="13">
                  <c:v>12705</c:v>
                </c:pt>
                <c:pt idx="14">
                  <c:v>12705</c:v>
                </c:pt>
                <c:pt idx="15">
                  <c:v>12705</c:v>
                </c:pt>
                <c:pt idx="16">
                  <c:v>12705</c:v>
                </c:pt>
                <c:pt idx="17">
                  <c:v>12705</c:v>
                </c:pt>
                <c:pt idx="18">
                  <c:v>12705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C-28B5-F242-B778-035C92717DA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HSC OOS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dLbls>
            <c:dLbl>
              <c:idx val="6"/>
              <c:layout>
                <c:manualLayout>
                  <c:x val="-9.1049382716049385E-2"/>
                  <c:y val="0.11574074074074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28B5-F242-B778-035C92717DA4}"/>
                </c:ext>
              </c:extLst>
            </c:dLbl>
            <c:numFmt formatCode="&quot;$&quot;#,##0.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Sheet1!$A$2:$A$20</c:f>
              <c:strCache>
                <c:ptCount val="19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ETSU</c:v>
                </c:pt>
                <c:pt idx="13">
                  <c:v>UAB</c:v>
                </c:pt>
                <c:pt idx="14">
                  <c:v>UofM</c:v>
                </c:pt>
                <c:pt idx="15">
                  <c:v>USA</c:v>
                </c:pt>
                <c:pt idx="16">
                  <c:v>UTC</c:v>
                </c:pt>
                <c:pt idx="17">
                  <c:v>UTK</c:v>
                </c:pt>
                <c:pt idx="18">
                  <c:v>UTM</c:v>
                </c:pt>
              </c:strCache>
            </c:strRef>
          </c:cat>
          <c:val>
            <c:numRef>
              <c:f>Sheet1!$F$2:$F$20</c:f>
              <c:numCache>
                <c:formatCode>#,##0</c:formatCode>
                <c:ptCount val="19"/>
                <c:pt idx="0">
                  <c:v>36930</c:v>
                </c:pt>
                <c:pt idx="1">
                  <c:v>36930</c:v>
                </c:pt>
                <c:pt idx="2">
                  <c:v>36930</c:v>
                </c:pt>
                <c:pt idx="3">
                  <c:v>36930</c:v>
                </c:pt>
                <c:pt idx="4">
                  <c:v>36930</c:v>
                </c:pt>
                <c:pt idx="5">
                  <c:v>36930</c:v>
                </c:pt>
                <c:pt idx="6">
                  <c:v>36930</c:v>
                </c:pt>
                <c:pt idx="7">
                  <c:v>36930</c:v>
                </c:pt>
                <c:pt idx="8">
                  <c:v>36930</c:v>
                </c:pt>
                <c:pt idx="9">
                  <c:v>36930</c:v>
                </c:pt>
                <c:pt idx="10">
                  <c:v>36930</c:v>
                </c:pt>
                <c:pt idx="11">
                  <c:v>36930</c:v>
                </c:pt>
                <c:pt idx="12">
                  <c:v>36930</c:v>
                </c:pt>
                <c:pt idx="13">
                  <c:v>36930</c:v>
                </c:pt>
                <c:pt idx="14">
                  <c:v>36930</c:v>
                </c:pt>
                <c:pt idx="15">
                  <c:v>36930</c:v>
                </c:pt>
                <c:pt idx="16">
                  <c:v>36930</c:v>
                </c:pt>
                <c:pt idx="17">
                  <c:v>36930</c:v>
                </c:pt>
                <c:pt idx="18">
                  <c:v>36930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E-28B5-F242-B778-035C92717DA4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HSC OOS Regl</c:v>
                </c:pt>
              </c:strCache>
            </c:strRef>
          </c:tx>
          <c:spPr>
            <a:ln>
              <a:solidFill>
                <a:schemeClr val="accent6">
                  <a:lumMod val="50000"/>
                </a:schemeClr>
              </a:solidFill>
            </a:ln>
          </c:spPr>
          <c:marker>
            <c:symbol val="none"/>
          </c:marker>
          <c:dLbls>
            <c:dLbl>
              <c:idx val="10"/>
              <c:layout>
                <c:manualLayout>
                  <c:x val="1.5432098765432098E-3"/>
                  <c:y val="-0.111111111111111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FEC8-EB45-9759-283CF162D7F8}"/>
                </c:ext>
              </c:extLst>
            </c:dLbl>
            <c:numFmt formatCode="&quot;$&quot;#,##0.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Sheet1!$A$2:$A$20</c:f>
              <c:strCache>
                <c:ptCount val="19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ETSU</c:v>
                </c:pt>
                <c:pt idx="13">
                  <c:v>UAB</c:v>
                </c:pt>
                <c:pt idx="14">
                  <c:v>UofM</c:v>
                </c:pt>
                <c:pt idx="15">
                  <c:v>USA</c:v>
                </c:pt>
                <c:pt idx="16">
                  <c:v>UTC</c:v>
                </c:pt>
                <c:pt idx="17">
                  <c:v>UTK</c:v>
                </c:pt>
                <c:pt idx="18">
                  <c:v>UTM</c:v>
                </c:pt>
              </c:strCache>
            </c:strRef>
          </c:cat>
          <c:val>
            <c:numRef>
              <c:f>Sheet1!$G$2:$G$20</c:f>
              <c:numCache>
                <c:formatCode>#,##0</c:formatCode>
                <c:ptCount val="19"/>
                <c:pt idx="0">
                  <c:v>18761</c:v>
                </c:pt>
                <c:pt idx="1">
                  <c:v>18761</c:v>
                </c:pt>
                <c:pt idx="2">
                  <c:v>18761</c:v>
                </c:pt>
                <c:pt idx="3">
                  <c:v>18761</c:v>
                </c:pt>
                <c:pt idx="4">
                  <c:v>18761</c:v>
                </c:pt>
                <c:pt idx="5">
                  <c:v>18761</c:v>
                </c:pt>
                <c:pt idx="6">
                  <c:v>18761</c:v>
                </c:pt>
                <c:pt idx="7">
                  <c:v>18761</c:v>
                </c:pt>
                <c:pt idx="8">
                  <c:v>18761</c:v>
                </c:pt>
                <c:pt idx="9">
                  <c:v>18761</c:v>
                </c:pt>
                <c:pt idx="10">
                  <c:v>18761</c:v>
                </c:pt>
                <c:pt idx="11">
                  <c:v>18761</c:v>
                </c:pt>
                <c:pt idx="12">
                  <c:v>18761</c:v>
                </c:pt>
                <c:pt idx="13">
                  <c:v>18761</c:v>
                </c:pt>
                <c:pt idx="14">
                  <c:v>18761</c:v>
                </c:pt>
                <c:pt idx="15">
                  <c:v>18761</c:v>
                </c:pt>
                <c:pt idx="16">
                  <c:v>18761</c:v>
                </c:pt>
                <c:pt idx="17">
                  <c:v>18761</c:v>
                </c:pt>
                <c:pt idx="18">
                  <c:v>18761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F-28B5-F242-B778-035C92717D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90575000"/>
        <c:axId val="-2087635336"/>
      </c:lineChart>
      <c:catAx>
        <c:axId val="-20905750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 anchor="b" anchorCtr="0"/>
          <a:lstStyle/>
          <a:p>
            <a:pPr>
              <a:defRPr sz="900"/>
            </a:pPr>
            <a:endParaRPr lang="en-US"/>
          </a:p>
        </c:txPr>
        <c:crossAx val="-2087635336"/>
        <c:crosses val="autoZero"/>
        <c:auto val="1"/>
        <c:lblAlgn val="ctr"/>
        <c:lblOffset val="100"/>
        <c:noMultiLvlLbl val="0"/>
      </c:catAx>
      <c:valAx>
        <c:axId val="-2087635336"/>
        <c:scaling>
          <c:orientation val="minMax"/>
          <c:min val="0"/>
        </c:scaling>
        <c:delete val="0"/>
        <c:axPos val="l"/>
        <c:majorGridlines/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-2090575000"/>
        <c:crosses val="autoZero"/>
        <c:crossBetween val="between"/>
        <c:majorUnit val="5000"/>
        <c:dispUnits>
          <c:builtInUnit val="thousands"/>
          <c:dispUnits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</c:dispUnitsLbl>
        </c:dispUnits>
      </c:valAx>
      <c:spPr>
        <a:ln>
          <a:solidFill>
            <a:schemeClr val="accent1"/>
          </a:solidFill>
        </a:ln>
      </c:spPr>
    </c:plotArea>
    <c:legend>
      <c:legendPos val="l"/>
      <c:layout>
        <c:manualLayout>
          <c:xMode val="edge"/>
          <c:yMode val="edge"/>
          <c:x val="0"/>
          <c:y val="0.58274387576552933"/>
          <c:w val="0.13258518032468164"/>
          <c:h val="0.41725612423447067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spPr>
    <a:ln w="31750">
      <a:solidFill>
        <a:srgbClr val="00B050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ctr" anchorCtr="0"/>
          <a:lstStyle/>
          <a:p>
            <a:pPr>
              <a:defRPr sz="1200"/>
            </a:pPr>
            <a:r>
              <a:rPr lang="en-US" sz="1200" baseline="0" dirty="0"/>
              <a:t>Out Of State Tuition Peer Analysis (Bachelor)</a:t>
            </a:r>
          </a:p>
        </c:rich>
      </c:tx>
      <c:layout>
        <c:manualLayout>
          <c:xMode val="edge"/>
          <c:yMode val="edge"/>
          <c:x val="0.33756687101529798"/>
          <c:y val="4.0716064338111599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8926671210177301"/>
          <c:y val="8.2945037952231002E-2"/>
          <c:w val="0.76436969243195596"/>
          <c:h val="0.712082909345965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Competition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85F5-CB4D-AFD3-430A3E9D04AA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3-85F5-CB4D-AFD3-430A3E9D04AA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5-85F5-CB4D-AFD3-430A3E9D04AA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7-85F5-CB4D-AFD3-430A3E9D04AA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9-85F5-CB4D-AFD3-430A3E9D04AA}"/>
              </c:ext>
            </c:extLst>
          </c:dPt>
          <c:dPt>
            <c:idx val="5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B-85F5-CB4D-AFD3-430A3E9D04AA}"/>
              </c:ext>
            </c:extLst>
          </c:dPt>
          <c:dPt>
            <c:idx val="6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D-85F5-CB4D-AFD3-430A3E9D04AA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85F5-CB4D-AFD3-430A3E9D04AA}"/>
              </c:ext>
            </c:extLst>
          </c:dPt>
          <c:dPt>
            <c:idx val="8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11-85F5-CB4D-AFD3-430A3E9D04AA}"/>
              </c:ext>
            </c:extLst>
          </c:dPt>
          <c:dPt>
            <c:idx val="9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13-85F5-CB4D-AFD3-430A3E9D04AA}"/>
              </c:ext>
            </c:extLst>
          </c:dPt>
          <c:dPt>
            <c:idx val="10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15-85F5-CB4D-AFD3-430A3E9D04AA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7-85F5-CB4D-AFD3-430A3E9D04AA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8-85F5-CB4D-AFD3-430A3E9D04AA}"/>
              </c:ext>
            </c:extLst>
          </c:dPt>
          <c:dLbls>
            <c:numFmt formatCode="&quot;$&quot;#,##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0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Sheet1!$A$2:$A$20</c:f>
              <c:strCache>
                <c:ptCount val="19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ETSU</c:v>
                </c:pt>
                <c:pt idx="13">
                  <c:v>UAB</c:v>
                </c:pt>
                <c:pt idx="14">
                  <c:v>UofM</c:v>
                </c:pt>
                <c:pt idx="15">
                  <c:v>USA</c:v>
                </c:pt>
                <c:pt idx="16">
                  <c:v>UTC</c:v>
                </c:pt>
                <c:pt idx="17">
                  <c:v>UTK</c:v>
                </c:pt>
                <c:pt idx="18">
                  <c:v>UTM</c:v>
                </c:pt>
              </c:strCache>
            </c:strRef>
          </c:cat>
          <c:val>
            <c:numRef>
              <c:f>Sheet1!$B$2:$B$20</c:f>
              <c:numCache>
                <c:formatCode>#,##0</c:formatCode>
                <c:ptCount val="19"/>
                <c:pt idx="0">
                  <c:v>12394</c:v>
                </c:pt>
                <c:pt idx="1">
                  <c:v>23340</c:v>
                </c:pt>
                <c:pt idx="2">
                  <c:v>23760</c:v>
                </c:pt>
                <c:pt idx="3">
                  <c:v>16135</c:v>
                </c:pt>
                <c:pt idx="4">
                  <c:v>14760</c:v>
                </c:pt>
                <c:pt idx="5">
                  <c:v>15168</c:v>
                </c:pt>
                <c:pt idx="6">
                  <c:v>18306</c:v>
                </c:pt>
                <c:pt idx="8">
                  <c:v>17352</c:v>
                </c:pt>
                <c:pt idx="9">
                  <c:v>38060</c:v>
                </c:pt>
                <c:pt idx="10">
                  <c:v>23208</c:v>
                </c:pt>
                <c:pt idx="12">
                  <c:v>25488</c:v>
                </c:pt>
                <c:pt idx="14">
                  <c:v>12048</c:v>
                </c:pt>
                <c:pt idx="15">
                  <c:v>18144</c:v>
                </c:pt>
                <c:pt idx="16">
                  <c:v>23178</c:v>
                </c:pt>
                <c:pt idx="17">
                  <c:v>45792</c:v>
                </c:pt>
                <c:pt idx="18">
                  <c:v>14254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85F5-CB4D-AFD3-430A3E9D04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40673608"/>
        <c:axId val="-2105692440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Peer Group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strRef>
              <c:f>Sheet1!$A$2:$A$20</c:f>
              <c:strCache>
                <c:ptCount val="19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ETSU</c:v>
                </c:pt>
                <c:pt idx="13">
                  <c:v>UAB</c:v>
                </c:pt>
                <c:pt idx="14">
                  <c:v>UofM</c:v>
                </c:pt>
                <c:pt idx="15">
                  <c:v>USA</c:v>
                </c:pt>
                <c:pt idx="16">
                  <c:v>UTC</c:v>
                </c:pt>
                <c:pt idx="17">
                  <c:v>UTK</c:v>
                </c:pt>
                <c:pt idx="18">
                  <c:v>UTM</c:v>
                </c:pt>
              </c:strCache>
            </c:strRef>
          </c:cat>
          <c:val>
            <c:numRef>
              <c:f>Sheet1!$C$2:$C$20</c:f>
              <c:numCache>
                <c:formatCode>General</c:formatCode>
                <c:ptCount val="19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85F5-CB4D-AFD3-430A3E9D04A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Aspirational Institution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strRef>
              <c:f>Sheet1!$A$2:$A$20</c:f>
              <c:strCache>
                <c:ptCount val="19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ETSU</c:v>
                </c:pt>
                <c:pt idx="13">
                  <c:v>UAB</c:v>
                </c:pt>
                <c:pt idx="14">
                  <c:v>UofM</c:v>
                </c:pt>
                <c:pt idx="15">
                  <c:v>USA</c:v>
                </c:pt>
                <c:pt idx="16">
                  <c:v>UTC</c:v>
                </c:pt>
                <c:pt idx="17">
                  <c:v>UTK</c:v>
                </c:pt>
                <c:pt idx="18">
                  <c:v>UTM</c:v>
                </c:pt>
              </c:strCache>
            </c:strRef>
          </c:cat>
          <c:val>
            <c:numRef>
              <c:f>Sheet1!$D$2:$D$20</c:f>
              <c:numCache>
                <c:formatCode>General</c:formatCode>
                <c:ptCount val="19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B-85F5-CB4D-AFD3-430A3E9D04A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HSC In St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ymbol val="none"/>
          </c:marker>
          <c:dLbls>
            <c:dLbl>
              <c:idx val="7"/>
              <c:layout>
                <c:manualLayout>
                  <c:x val="-2.9320987654321045E-2"/>
                  <c:y val="9.7222222222222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85F5-CB4D-AFD3-430A3E9D04AA}"/>
                </c:ext>
              </c:extLst>
            </c:dLbl>
            <c:numFmt formatCode="&quot;$&quot;#,##0.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Sheet1!$A$2:$A$20</c:f>
              <c:strCache>
                <c:ptCount val="19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ETSU</c:v>
                </c:pt>
                <c:pt idx="13">
                  <c:v>UAB</c:v>
                </c:pt>
                <c:pt idx="14">
                  <c:v>UofM</c:v>
                </c:pt>
                <c:pt idx="15">
                  <c:v>USA</c:v>
                </c:pt>
                <c:pt idx="16">
                  <c:v>UTC</c:v>
                </c:pt>
                <c:pt idx="17">
                  <c:v>UTK</c:v>
                </c:pt>
                <c:pt idx="18">
                  <c:v>UTM</c:v>
                </c:pt>
              </c:strCache>
            </c:strRef>
          </c:cat>
          <c:val>
            <c:numRef>
              <c:f>Sheet1!$E$2:$E$20</c:f>
              <c:numCache>
                <c:formatCode>#,##0</c:formatCode>
                <c:ptCount val="19"/>
                <c:pt idx="0">
                  <c:v>12705</c:v>
                </c:pt>
                <c:pt idx="1">
                  <c:v>12705</c:v>
                </c:pt>
                <c:pt idx="2">
                  <c:v>12705</c:v>
                </c:pt>
                <c:pt idx="3">
                  <c:v>12705</c:v>
                </c:pt>
                <c:pt idx="4">
                  <c:v>12705</c:v>
                </c:pt>
                <c:pt idx="5">
                  <c:v>12705</c:v>
                </c:pt>
                <c:pt idx="6">
                  <c:v>12705</c:v>
                </c:pt>
                <c:pt idx="7">
                  <c:v>12705</c:v>
                </c:pt>
                <c:pt idx="8">
                  <c:v>12705</c:v>
                </c:pt>
                <c:pt idx="9">
                  <c:v>12705</c:v>
                </c:pt>
                <c:pt idx="10">
                  <c:v>12705</c:v>
                </c:pt>
                <c:pt idx="11">
                  <c:v>12705</c:v>
                </c:pt>
                <c:pt idx="12">
                  <c:v>12705</c:v>
                </c:pt>
                <c:pt idx="13">
                  <c:v>12705</c:v>
                </c:pt>
                <c:pt idx="14">
                  <c:v>12705</c:v>
                </c:pt>
                <c:pt idx="15">
                  <c:v>12705</c:v>
                </c:pt>
                <c:pt idx="16">
                  <c:v>12705</c:v>
                </c:pt>
                <c:pt idx="17">
                  <c:v>12705</c:v>
                </c:pt>
                <c:pt idx="18">
                  <c:v>12705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C-85F5-CB4D-AFD3-430A3E9D04AA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UTHSC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dLbls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85F5-CB4D-AFD3-430A3E9D04AA}"/>
                </c:ext>
              </c:extLst>
            </c:dLbl>
            <c:numFmt formatCode="&quot;$&quot;#,##0.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Sheet1!$A$2:$A$20</c:f>
              <c:strCache>
                <c:ptCount val="19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ETSU</c:v>
                </c:pt>
                <c:pt idx="13">
                  <c:v>UAB</c:v>
                </c:pt>
                <c:pt idx="14">
                  <c:v>UofM</c:v>
                </c:pt>
                <c:pt idx="15">
                  <c:v>USA</c:v>
                </c:pt>
                <c:pt idx="16">
                  <c:v>UTC</c:v>
                </c:pt>
                <c:pt idx="17">
                  <c:v>UTK</c:v>
                </c:pt>
                <c:pt idx="18">
                  <c:v>UTM</c:v>
                </c:pt>
              </c:strCache>
            </c:strRef>
          </c:cat>
          <c:val>
            <c:numRef>
              <c:f>Sheet1!$F$2:$F$20</c:f>
              <c:numCache>
                <c:formatCode>#,##0</c:formatCode>
                <c:ptCount val="19"/>
                <c:pt idx="0">
                  <c:v>36930</c:v>
                </c:pt>
                <c:pt idx="1">
                  <c:v>36930</c:v>
                </c:pt>
                <c:pt idx="2">
                  <c:v>36930</c:v>
                </c:pt>
                <c:pt idx="3">
                  <c:v>36930</c:v>
                </c:pt>
                <c:pt idx="4">
                  <c:v>36930</c:v>
                </c:pt>
                <c:pt idx="5">
                  <c:v>36930</c:v>
                </c:pt>
                <c:pt idx="6">
                  <c:v>36930</c:v>
                </c:pt>
                <c:pt idx="7">
                  <c:v>36930</c:v>
                </c:pt>
                <c:pt idx="8">
                  <c:v>36930</c:v>
                </c:pt>
                <c:pt idx="9">
                  <c:v>36930</c:v>
                </c:pt>
                <c:pt idx="10">
                  <c:v>36930</c:v>
                </c:pt>
                <c:pt idx="11">
                  <c:v>36930</c:v>
                </c:pt>
                <c:pt idx="12">
                  <c:v>36930</c:v>
                </c:pt>
                <c:pt idx="13">
                  <c:v>36930</c:v>
                </c:pt>
                <c:pt idx="14">
                  <c:v>36930</c:v>
                </c:pt>
                <c:pt idx="15">
                  <c:v>36930</c:v>
                </c:pt>
                <c:pt idx="16">
                  <c:v>36930</c:v>
                </c:pt>
                <c:pt idx="17">
                  <c:v>36930</c:v>
                </c:pt>
                <c:pt idx="18">
                  <c:v>36930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D-85F5-CB4D-AFD3-430A3E9D04AA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UTHSC Reg</c:v>
                </c:pt>
              </c:strCache>
            </c:strRef>
          </c:tx>
          <c:spPr>
            <a:ln>
              <a:solidFill>
                <a:schemeClr val="accent6">
                  <a:lumMod val="50000"/>
                </a:schemeClr>
              </a:solidFill>
            </a:ln>
          </c:spPr>
          <c:marker>
            <c:symbol val="none"/>
          </c:marker>
          <c:dLbls>
            <c:dLbl>
              <c:idx val="7"/>
              <c:layout>
                <c:manualLayout>
                  <c:x val="-4.7839506172839566E-2"/>
                  <c:y val="-9.7222222222222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85F5-CB4D-AFD3-430A3E9D04AA}"/>
                </c:ext>
              </c:extLst>
            </c:dLbl>
            <c:numFmt formatCode="&quot;$&quot;#,##0.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Sheet1!$A$2:$A$20</c:f>
              <c:strCache>
                <c:ptCount val="19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ETSU</c:v>
                </c:pt>
                <c:pt idx="13">
                  <c:v>UAB</c:v>
                </c:pt>
                <c:pt idx="14">
                  <c:v>UofM</c:v>
                </c:pt>
                <c:pt idx="15">
                  <c:v>USA</c:v>
                </c:pt>
                <c:pt idx="16">
                  <c:v>UTC</c:v>
                </c:pt>
                <c:pt idx="17">
                  <c:v>UTK</c:v>
                </c:pt>
                <c:pt idx="18">
                  <c:v>UTM</c:v>
                </c:pt>
              </c:strCache>
            </c:strRef>
          </c:cat>
          <c:val>
            <c:numRef>
              <c:f>Sheet1!$G$2:$G$20</c:f>
              <c:numCache>
                <c:formatCode>#,##0</c:formatCode>
                <c:ptCount val="19"/>
                <c:pt idx="0">
                  <c:v>18761</c:v>
                </c:pt>
                <c:pt idx="1">
                  <c:v>18761</c:v>
                </c:pt>
                <c:pt idx="2">
                  <c:v>18761</c:v>
                </c:pt>
                <c:pt idx="3">
                  <c:v>18761</c:v>
                </c:pt>
                <c:pt idx="4">
                  <c:v>18761</c:v>
                </c:pt>
                <c:pt idx="5">
                  <c:v>18761</c:v>
                </c:pt>
                <c:pt idx="6">
                  <c:v>18761</c:v>
                </c:pt>
                <c:pt idx="7">
                  <c:v>18761</c:v>
                </c:pt>
                <c:pt idx="8">
                  <c:v>18761</c:v>
                </c:pt>
                <c:pt idx="9">
                  <c:v>18761</c:v>
                </c:pt>
                <c:pt idx="10">
                  <c:v>18761</c:v>
                </c:pt>
                <c:pt idx="11">
                  <c:v>18761</c:v>
                </c:pt>
                <c:pt idx="12">
                  <c:v>18761</c:v>
                </c:pt>
                <c:pt idx="13">
                  <c:v>18761</c:v>
                </c:pt>
                <c:pt idx="14">
                  <c:v>18761</c:v>
                </c:pt>
                <c:pt idx="15">
                  <c:v>18761</c:v>
                </c:pt>
                <c:pt idx="16">
                  <c:v>18761</c:v>
                </c:pt>
                <c:pt idx="17">
                  <c:v>18761</c:v>
                </c:pt>
                <c:pt idx="18">
                  <c:v>18761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F-85F5-CB4D-AFD3-430A3E9D04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40673608"/>
        <c:axId val="-2105692440"/>
      </c:lineChart>
      <c:catAx>
        <c:axId val="-2140673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 anchor="b" anchorCtr="0"/>
          <a:lstStyle/>
          <a:p>
            <a:pPr>
              <a:defRPr sz="900"/>
            </a:pPr>
            <a:endParaRPr lang="en-US"/>
          </a:p>
        </c:txPr>
        <c:crossAx val="-2105692440"/>
        <c:crosses val="autoZero"/>
        <c:auto val="1"/>
        <c:lblAlgn val="ctr"/>
        <c:lblOffset val="100"/>
        <c:noMultiLvlLbl val="0"/>
      </c:catAx>
      <c:valAx>
        <c:axId val="-2105692440"/>
        <c:scaling>
          <c:orientation val="minMax"/>
          <c:min val="0"/>
        </c:scaling>
        <c:delete val="0"/>
        <c:axPos val="l"/>
        <c:majorGridlines/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-2140673608"/>
        <c:crosses val="autoZero"/>
        <c:crossBetween val="between"/>
        <c:majorUnit val="10000"/>
        <c:dispUnits>
          <c:builtInUnit val="thousands"/>
          <c:dispUnits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</c:dispUnitsLbl>
        </c:dispUnits>
      </c:valAx>
      <c:spPr>
        <a:ln>
          <a:solidFill>
            <a:schemeClr val="accent1"/>
          </a:solidFill>
        </a:ln>
      </c:spPr>
    </c:plotArea>
    <c:legend>
      <c:legendPos val="l"/>
      <c:layout>
        <c:manualLayout>
          <c:xMode val="edge"/>
          <c:yMode val="edge"/>
          <c:x val="0"/>
          <c:y val="0.40012284922717994"/>
          <c:w val="0.14597586637971999"/>
          <c:h val="0.59618292505103521"/>
        </c:manualLayout>
      </c:layout>
      <c:overlay val="0"/>
      <c:spPr>
        <a:ln>
          <a:solidFill>
            <a:schemeClr val="accent1">
              <a:alpha val="92000"/>
            </a:schemeClr>
          </a:solidFill>
        </a:ln>
      </c:spPr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spPr>
    <a:ln w="31750">
      <a:solidFill>
        <a:srgbClr val="00B050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ctr" anchorCtr="0"/>
          <a:lstStyle/>
          <a:p>
            <a:pPr algn="ctr">
              <a:defRPr sz="1200"/>
            </a:pPr>
            <a:r>
              <a:rPr lang="en-US" sz="1200" dirty="0"/>
              <a:t>In</a:t>
            </a:r>
            <a:r>
              <a:rPr lang="en-US" sz="1200" baseline="0" dirty="0"/>
              <a:t> –State Tuition Peer Analysis (DNP)</a:t>
            </a:r>
          </a:p>
        </c:rich>
      </c:tx>
      <c:layout>
        <c:manualLayout>
          <c:xMode val="edge"/>
          <c:yMode val="edge"/>
          <c:x val="0.33833117887750203"/>
          <c:y val="3.3224314462492201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9440172639306999"/>
          <c:y val="7.4951881014873101E-2"/>
          <c:w val="0.76265101266200097"/>
          <c:h val="0.713813300910914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Competition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A396-E24D-B786-23CB9B032E1C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3-A396-E24D-B786-23CB9B032E1C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5-A396-E24D-B786-23CB9B032E1C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7-A396-E24D-B786-23CB9B032E1C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9-A396-E24D-B786-23CB9B032E1C}"/>
              </c:ext>
            </c:extLst>
          </c:dPt>
          <c:dPt>
            <c:idx val="5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B-A396-E24D-B786-23CB9B032E1C}"/>
              </c:ext>
            </c:extLst>
          </c:dPt>
          <c:dPt>
            <c:idx val="6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D-A396-E24D-B786-23CB9B032E1C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A396-E24D-B786-23CB9B032E1C}"/>
              </c:ext>
            </c:extLst>
          </c:dPt>
          <c:dPt>
            <c:idx val="8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11-A396-E24D-B786-23CB9B032E1C}"/>
              </c:ext>
            </c:extLst>
          </c:dPt>
          <c:dPt>
            <c:idx val="9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13-A396-E24D-B786-23CB9B032E1C}"/>
              </c:ext>
            </c:extLst>
          </c:dPt>
          <c:dPt>
            <c:idx val="10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15-A396-E24D-B786-23CB9B032E1C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7-A396-E24D-B786-23CB9B032E1C}"/>
              </c:ext>
            </c:extLst>
          </c:dPt>
          <c:dLbls>
            <c:numFmt formatCode="&quot;$&quot;#,##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0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Sheet1!$A$2:$A$20</c:f>
              <c:strCache>
                <c:ptCount val="19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ETSU</c:v>
                </c:pt>
                <c:pt idx="13">
                  <c:v>UAB</c:v>
                </c:pt>
                <c:pt idx="14">
                  <c:v>U of M</c:v>
                </c:pt>
                <c:pt idx="15">
                  <c:v>USA</c:v>
                </c:pt>
                <c:pt idx="16">
                  <c:v>UTM</c:v>
                </c:pt>
                <c:pt idx="17">
                  <c:v>UTC</c:v>
                </c:pt>
                <c:pt idx="18">
                  <c:v>UTK</c:v>
                </c:pt>
              </c:strCache>
            </c:strRef>
          </c:cat>
          <c:val>
            <c:numRef>
              <c:f>Sheet1!$B$2:$B$20</c:f>
              <c:numCache>
                <c:formatCode>#,##0</c:formatCode>
                <c:ptCount val="19"/>
                <c:pt idx="0">
                  <c:v>16423</c:v>
                </c:pt>
                <c:pt idx="1">
                  <c:v>16232</c:v>
                </c:pt>
                <c:pt idx="2">
                  <c:v>10944</c:v>
                </c:pt>
                <c:pt idx="3">
                  <c:v>9109</c:v>
                </c:pt>
                <c:pt idx="4">
                  <c:v>4698</c:v>
                </c:pt>
                <c:pt idx="5">
                  <c:v>8496</c:v>
                </c:pt>
                <c:pt idx="6">
                  <c:v>5585</c:v>
                </c:pt>
                <c:pt idx="8">
                  <c:v>11808</c:v>
                </c:pt>
                <c:pt idx="9">
                  <c:v>14832</c:v>
                </c:pt>
                <c:pt idx="10">
                  <c:v>5688</c:v>
                </c:pt>
                <c:pt idx="12">
                  <c:v>8640</c:v>
                </c:pt>
                <c:pt idx="13">
                  <c:v>10296</c:v>
                </c:pt>
                <c:pt idx="14">
                  <c:v>9216</c:v>
                </c:pt>
                <c:pt idx="15">
                  <c:v>10692</c:v>
                </c:pt>
                <c:pt idx="16">
                  <c:v>9096</c:v>
                </c:pt>
                <c:pt idx="17">
                  <c:v>8450</c:v>
                </c:pt>
                <c:pt idx="18">
                  <c:v>11468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A396-E24D-B786-23CB9B032E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05775192"/>
        <c:axId val="-2105769448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Peer Group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strRef>
              <c:f>Sheet1!$A$2:$A$20</c:f>
              <c:strCache>
                <c:ptCount val="19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ETSU</c:v>
                </c:pt>
                <c:pt idx="13">
                  <c:v>UAB</c:v>
                </c:pt>
                <c:pt idx="14">
                  <c:v>U of M</c:v>
                </c:pt>
                <c:pt idx="15">
                  <c:v>USA</c:v>
                </c:pt>
                <c:pt idx="16">
                  <c:v>UTM</c:v>
                </c:pt>
                <c:pt idx="17">
                  <c:v>UTC</c:v>
                </c:pt>
                <c:pt idx="18">
                  <c:v>UTK</c:v>
                </c:pt>
              </c:strCache>
            </c:strRef>
          </c:cat>
          <c:val>
            <c:numRef>
              <c:f>Sheet1!$C$2:$C$20</c:f>
              <c:numCache>
                <c:formatCode>General</c:formatCode>
                <c:ptCount val="19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A396-E24D-B786-23CB9B032E1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Aspirational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strRef>
              <c:f>Sheet1!$A$2:$A$20</c:f>
              <c:strCache>
                <c:ptCount val="19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ETSU</c:v>
                </c:pt>
                <c:pt idx="13">
                  <c:v>UAB</c:v>
                </c:pt>
                <c:pt idx="14">
                  <c:v>U of M</c:v>
                </c:pt>
                <c:pt idx="15">
                  <c:v>USA</c:v>
                </c:pt>
                <c:pt idx="16">
                  <c:v>UTM</c:v>
                </c:pt>
                <c:pt idx="17">
                  <c:v>UTC</c:v>
                </c:pt>
                <c:pt idx="18">
                  <c:v>UTK</c:v>
                </c:pt>
              </c:strCache>
            </c:strRef>
          </c:cat>
          <c:val>
            <c:numRef>
              <c:f>Sheet1!$D$2:$D$20</c:f>
              <c:numCache>
                <c:formatCode>General</c:formatCode>
                <c:ptCount val="19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A396-E24D-B786-23CB9B032E1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HSC In St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ymbol val="none"/>
          </c:marker>
          <c:dLbls>
            <c:dLbl>
              <c:idx val="4"/>
              <c:layout>
                <c:manualLayout>
                  <c:x val="2.6234567901234566E-2"/>
                  <c:y val="-7.87037037037037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A396-E24D-B786-23CB9B032E1C}"/>
                </c:ext>
              </c:extLst>
            </c:dLbl>
            <c:numFmt formatCode="&quot;$&quot;#,##0.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Sheet1!$A$2:$A$20</c:f>
              <c:strCache>
                <c:ptCount val="19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ETSU</c:v>
                </c:pt>
                <c:pt idx="13">
                  <c:v>UAB</c:v>
                </c:pt>
                <c:pt idx="14">
                  <c:v>U of M</c:v>
                </c:pt>
                <c:pt idx="15">
                  <c:v>USA</c:v>
                </c:pt>
                <c:pt idx="16">
                  <c:v>UTM</c:v>
                </c:pt>
                <c:pt idx="17">
                  <c:v>UTC</c:v>
                </c:pt>
                <c:pt idx="18">
                  <c:v>UTK</c:v>
                </c:pt>
              </c:strCache>
            </c:strRef>
          </c:cat>
          <c:val>
            <c:numRef>
              <c:f>Sheet1!$E$2:$E$20</c:f>
              <c:numCache>
                <c:formatCode>#,##0</c:formatCode>
                <c:ptCount val="19"/>
                <c:pt idx="0">
                  <c:v>10800</c:v>
                </c:pt>
                <c:pt idx="1">
                  <c:v>10800</c:v>
                </c:pt>
                <c:pt idx="2">
                  <c:v>10800</c:v>
                </c:pt>
                <c:pt idx="3">
                  <c:v>10800</c:v>
                </c:pt>
                <c:pt idx="4">
                  <c:v>10800</c:v>
                </c:pt>
                <c:pt idx="5">
                  <c:v>10800</c:v>
                </c:pt>
                <c:pt idx="6">
                  <c:v>10800</c:v>
                </c:pt>
                <c:pt idx="7">
                  <c:v>10800</c:v>
                </c:pt>
                <c:pt idx="8">
                  <c:v>10800</c:v>
                </c:pt>
                <c:pt idx="9">
                  <c:v>10800</c:v>
                </c:pt>
                <c:pt idx="10">
                  <c:v>10800</c:v>
                </c:pt>
                <c:pt idx="11">
                  <c:v>10800</c:v>
                </c:pt>
                <c:pt idx="12">
                  <c:v>10800</c:v>
                </c:pt>
                <c:pt idx="13">
                  <c:v>10800</c:v>
                </c:pt>
                <c:pt idx="14">
                  <c:v>10800</c:v>
                </c:pt>
                <c:pt idx="15">
                  <c:v>10800</c:v>
                </c:pt>
                <c:pt idx="16">
                  <c:v>10800</c:v>
                </c:pt>
                <c:pt idx="17">
                  <c:v>10800</c:v>
                </c:pt>
                <c:pt idx="18">
                  <c:v>10800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B-A396-E24D-B786-23CB9B032E1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HSC OOS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dLbls>
            <c:dLbl>
              <c:idx val="11"/>
              <c:layout>
                <c:manualLayout>
                  <c:x val="1.2345679012345678E-2"/>
                  <c:y val="-8.3333333333333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A396-E24D-B786-23CB9B032E1C}"/>
                </c:ext>
              </c:extLst>
            </c:dLbl>
            <c:numFmt formatCode="&quot;$&quot;#,##0.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Sheet1!$A$2:$A$20</c:f>
              <c:strCache>
                <c:ptCount val="19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ETSU</c:v>
                </c:pt>
                <c:pt idx="13">
                  <c:v>UAB</c:v>
                </c:pt>
                <c:pt idx="14">
                  <c:v>U of M</c:v>
                </c:pt>
                <c:pt idx="15">
                  <c:v>USA</c:v>
                </c:pt>
                <c:pt idx="16">
                  <c:v>UTM</c:v>
                </c:pt>
                <c:pt idx="17">
                  <c:v>UTC</c:v>
                </c:pt>
                <c:pt idx="18">
                  <c:v>UTK</c:v>
                </c:pt>
              </c:strCache>
            </c:strRef>
          </c:cat>
          <c:val>
            <c:numRef>
              <c:f>Sheet1!$F$2:$F$20</c:f>
              <c:numCache>
                <c:formatCode>#,##0</c:formatCode>
                <c:ptCount val="19"/>
                <c:pt idx="0">
                  <c:v>11700</c:v>
                </c:pt>
                <c:pt idx="1">
                  <c:v>11700</c:v>
                </c:pt>
                <c:pt idx="2">
                  <c:v>11700</c:v>
                </c:pt>
                <c:pt idx="3">
                  <c:v>11700</c:v>
                </c:pt>
                <c:pt idx="4">
                  <c:v>11700</c:v>
                </c:pt>
                <c:pt idx="5">
                  <c:v>11700</c:v>
                </c:pt>
                <c:pt idx="6">
                  <c:v>11700</c:v>
                </c:pt>
                <c:pt idx="7">
                  <c:v>11700</c:v>
                </c:pt>
                <c:pt idx="8">
                  <c:v>11700</c:v>
                </c:pt>
                <c:pt idx="9">
                  <c:v>11700</c:v>
                </c:pt>
                <c:pt idx="10">
                  <c:v>11700</c:v>
                </c:pt>
                <c:pt idx="11">
                  <c:v>11700</c:v>
                </c:pt>
                <c:pt idx="12">
                  <c:v>11700</c:v>
                </c:pt>
                <c:pt idx="13">
                  <c:v>11700</c:v>
                </c:pt>
                <c:pt idx="14">
                  <c:v>11700</c:v>
                </c:pt>
                <c:pt idx="15">
                  <c:v>11700</c:v>
                </c:pt>
                <c:pt idx="16">
                  <c:v>11700</c:v>
                </c:pt>
                <c:pt idx="17">
                  <c:v>11700</c:v>
                </c:pt>
                <c:pt idx="18">
                  <c:v>11700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D-A396-E24D-B786-23CB9B032E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05775192"/>
        <c:axId val="-2105769448"/>
      </c:lineChart>
      <c:catAx>
        <c:axId val="-21057751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 anchor="b" anchorCtr="0"/>
          <a:lstStyle/>
          <a:p>
            <a:pPr>
              <a:defRPr sz="900"/>
            </a:pPr>
            <a:endParaRPr lang="en-US"/>
          </a:p>
        </c:txPr>
        <c:crossAx val="-2105769448"/>
        <c:crosses val="autoZero"/>
        <c:auto val="1"/>
        <c:lblAlgn val="ctr"/>
        <c:lblOffset val="100"/>
        <c:noMultiLvlLbl val="0"/>
      </c:catAx>
      <c:valAx>
        <c:axId val="-2105769448"/>
        <c:scaling>
          <c:orientation val="minMax"/>
          <c:min val="0"/>
        </c:scaling>
        <c:delete val="0"/>
        <c:axPos val="l"/>
        <c:majorGridlines/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-2105775192"/>
        <c:crosses val="autoZero"/>
        <c:crossBetween val="between"/>
        <c:majorUnit val="5000"/>
        <c:dispUnits>
          <c:builtInUnit val="thousands"/>
          <c:dispUnits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</c:dispUnitsLbl>
        </c:dispUnits>
      </c:valAx>
      <c:spPr>
        <a:ln>
          <a:solidFill>
            <a:schemeClr val="accent1"/>
          </a:solidFill>
        </a:ln>
      </c:spPr>
    </c:plotArea>
    <c:legend>
      <c:legendPos val="l"/>
      <c:layout>
        <c:manualLayout>
          <c:xMode val="edge"/>
          <c:yMode val="edge"/>
          <c:x val="0"/>
          <c:y val="0.55765274132400111"/>
          <c:w val="0.12445258578788763"/>
          <c:h val="0.41858595800524934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spPr>
    <a:ln w="31750">
      <a:solidFill>
        <a:srgbClr val="00B050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ctr" anchorCtr="0"/>
          <a:lstStyle/>
          <a:p>
            <a:pPr>
              <a:defRPr sz="1200"/>
            </a:pPr>
            <a:r>
              <a:rPr lang="en-US" sz="1200" baseline="0" dirty="0"/>
              <a:t>Out Of State Tuition Peer Analysis (DNP)</a:t>
            </a:r>
          </a:p>
        </c:rich>
      </c:tx>
      <c:layout>
        <c:manualLayout>
          <c:xMode val="edge"/>
          <c:yMode val="edge"/>
          <c:x val="0.33354105662933697"/>
          <c:y val="4.0714276997425103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9683301740060269"/>
          <c:y val="0.10858741615631379"/>
          <c:w val="0.75314223015599802"/>
          <c:h val="0.712082909345965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Competition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91C1-0648-A82E-40464C16D93C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3-91C1-0648-A82E-40464C16D93C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5-91C1-0648-A82E-40464C16D93C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7-91C1-0648-A82E-40464C16D93C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9-91C1-0648-A82E-40464C16D93C}"/>
              </c:ext>
            </c:extLst>
          </c:dPt>
          <c:dPt>
            <c:idx val="5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B-91C1-0648-A82E-40464C16D93C}"/>
              </c:ext>
            </c:extLst>
          </c:dPt>
          <c:dPt>
            <c:idx val="6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D-91C1-0648-A82E-40464C16D93C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91C1-0648-A82E-40464C16D93C}"/>
              </c:ext>
            </c:extLst>
          </c:dPt>
          <c:dPt>
            <c:idx val="8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11-91C1-0648-A82E-40464C16D93C}"/>
              </c:ext>
            </c:extLst>
          </c:dPt>
          <c:dPt>
            <c:idx val="9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13-91C1-0648-A82E-40464C16D93C}"/>
              </c:ext>
            </c:extLst>
          </c:dPt>
          <c:dPt>
            <c:idx val="10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15-91C1-0648-A82E-40464C16D93C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7-91C1-0648-A82E-40464C16D93C}"/>
              </c:ext>
            </c:extLst>
          </c:dPt>
          <c:dLbls>
            <c:numFmt formatCode="&quot;$&quot;#,##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0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Sheet1!$A$2:$A$20</c:f>
              <c:strCache>
                <c:ptCount val="19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ETSU</c:v>
                </c:pt>
                <c:pt idx="13">
                  <c:v>UAB</c:v>
                </c:pt>
                <c:pt idx="14">
                  <c:v>U of M</c:v>
                </c:pt>
                <c:pt idx="15">
                  <c:v>USA</c:v>
                </c:pt>
                <c:pt idx="16">
                  <c:v>UTM</c:v>
                </c:pt>
                <c:pt idx="17">
                  <c:v>UTC</c:v>
                </c:pt>
                <c:pt idx="18">
                  <c:v>UTK</c:v>
                </c:pt>
              </c:strCache>
            </c:strRef>
          </c:cat>
          <c:val>
            <c:numRef>
              <c:f>Sheet1!$B$2:$B$20</c:f>
              <c:numCache>
                <c:formatCode>#,##0</c:formatCode>
                <c:ptCount val="19"/>
                <c:pt idx="0">
                  <c:v>29505</c:v>
                </c:pt>
                <c:pt idx="1">
                  <c:v>21084</c:v>
                </c:pt>
                <c:pt idx="2">
                  <c:v>19764</c:v>
                </c:pt>
                <c:pt idx="3">
                  <c:v>12785</c:v>
                </c:pt>
                <c:pt idx="4">
                  <c:v>13302</c:v>
                </c:pt>
                <c:pt idx="5">
                  <c:v>15660</c:v>
                </c:pt>
                <c:pt idx="6">
                  <c:v>15307</c:v>
                </c:pt>
                <c:pt idx="8">
                  <c:v>15282</c:v>
                </c:pt>
                <c:pt idx="9">
                  <c:v>26292</c:v>
                </c:pt>
                <c:pt idx="10">
                  <c:v>20142</c:v>
                </c:pt>
                <c:pt idx="12">
                  <c:v>24174</c:v>
                </c:pt>
                <c:pt idx="13">
                  <c:v>24534</c:v>
                </c:pt>
                <c:pt idx="14">
                  <c:v>12672</c:v>
                </c:pt>
                <c:pt idx="15">
                  <c:v>10692</c:v>
                </c:pt>
                <c:pt idx="16">
                  <c:v>15136</c:v>
                </c:pt>
                <c:pt idx="17">
                  <c:v>16514</c:v>
                </c:pt>
                <c:pt idx="18">
                  <c:v>29656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91C1-0648-A82E-40464C16D9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3621928"/>
        <c:axId val="-2113354504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Peer Group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strRef>
              <c:f>Sheet1!$A$2:$A$20</c:f>
              <c:strCache>
                <c:ptCount val="19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ETSU</c:v>
                </c:pt>
                <c:pt idx="13">
                  <c:v>UAB</c:v>
                </c:pt>
                <c:pt idx="14">
                  <c:v>U of M</c:v>
                </c:pt>
                <c:pt idx="15">
                  <c:v>USA</c:v>
                </c:pt>
                <c:pt idx="16">
                  <c:v>UTM</c:v>
                </c:pt>
                <c:pt idx="17">
                  <c:v>UTC</c:v>
                </c:pt>
                <c:pt idx="18">
                  <c:v>UTK</c:v>
                </c:pt>
              </c:strCache>
            </c:strRef>
          </c:cat>
          <c:val>
            <c:numRef>
              <c:f>Sheet1!$C$2:$C$20</c:f>
              <c:numCache>
                <c:formatCode>General</c:formatCode>
                <c:ptCount val="19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91C1-0648-A82E-40464C16D93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Aspirational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strRef>
              <c:f>Sheet1!$A$2:$A$20</c:f>
              <c:strCache>
                <c:ptCount val="19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ETSU</c:v>
                </c:pt>
                <c:pt idx="13">
                  <c:v>UAB</c:v>
                </c:pt>
                <c:pt idx="14">
                  <c:v>U of M</c:v>
                </c:pt>
                <c:pt idx="15">
                  <c:v>USA</c:v>
                </c:pt>
                <c:pt idx="16">
                  <c:v>UTM</c:v>
                </c:pt>
                <c:pt idx="17">
                  <c:v>UTC</c:v>
                </c:pt>
                <c:pt idx="18">
                  <c:v>UTK</c:v>
                </c:pt>
              </c:strCache>
            </c:strRef>
          </c:cat>
          <c:val>
            <c:numRef>
              <c:f>Sheet1!$D$2:$D$20</c:f>
              <c:numCache>
                <c:formatCode>General</c:formatCode>
                <c:ptCount val="19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91C1-0648-A82E-40464C16D93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HSC In St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ymbol val="none"/>
          </c:marker>
          <c:dLbls>
            <c:dLbl>
              <c:idx val="11"/>
              <c:layout>
                <c:manualLayout>
                  <c:x val="-4.1666666666666664E-2"/>
                  <c:y val="0.124999999999999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91C1-0648-A82E-40464C16D93C}"/>
                </c:ext>
              </c:extLst>
            </c:dLbl>
            <c:numFmt formatCode="&quot;$&quot;#,##0.0" sourceLinked="0"/>
            <c:spPr>
              <a:noFill/>
              <a:ln>
                <a:noFill/>
              </a:ln>
              <a:effectLst/>
            </c:spPr>
            <c:txPr>
              <a:bodyPr rot="0" vert="horz"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Sheet1!$A$2:$A$20</c:f>
              <c:strCache>
                <c:ptCount val="19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ETSU</c:v>
                </c:pt>
                <c:pt idx="13">
                  <c:v>UAB</c:v>
                </c:pt>
                <c:pt idx="14">
                  <c:v>U of M</c:v>
                </c:pt>
                <c:pt idx="15">
                  <c:v>USA</c:v>
                </c:pt>
                <c:pt idx="16">
                  <c:v>UTM</c:v>
                </c:pt>
                <c:pt idx="17">
                  <c:v>UTC</c:v>
                </c:pt>
                <c:pt idx="18">
                  <c:v>UTK</c:v>
                </c:pt>
              </c:strCache>
            </c:strRef>
          </c:cat>
          <c:val>
            <c:numRef>
              <c:f>Sheet1!$E$2:$E$20</c:f>
              <c:numCache>
                <c:formatCode>General</c:formatCode>
                <c:ptCount val="19"/>
                <c:pt idx="0">
                  <c:v>10800</c:v>
                </c:pt>
                <c:pt idx="1">
                  <c:v>10800</c:v>
                </c:pt>
                <c:pt idx="2">
                  <c:v>10800</c:v>
                </c:pt>
                <c:pt idx="3">
                  <c:v>10800</c:v>
                </c:pt>
                <c:pt idx="4">
                  <c:v>10800</c:v>
                </c:pt>
                <c:pt idx="5">
                  <c:v>10800</c:v>
                </c:pt>
                <c:pt idx="6">
                  <c:v>10800</c:v>
                </c:pt>
                <c:pt idx="7">
                  <c:v>10800</c:v>
                </c:pt>
                <c:pt idx="8">
                  <c:v>10800</c:v>
                </c:pt>
                <c:pt idx="9">
                  <c:v>10800</c:v>
                </c:pt>
                <c:pt idx="10">
                  <c:v>10800</c:v>
                </c:pt>
                <c:pt idx="11">
                  <c:v>10800</c:v>
                </c:pt>
                <c:pt idx="12">
                  <c:v>10800</c:v>
                </c:pt>
                <c:pt idx="13">
                  <c:v>10800</c:v>
                </c:pt>
                <c:pt idx="14">
                  <c:v>10800</c:v>
                </c:pt>
                <c:pt idx="15">
                  <c:v>10800</c:v>
                </c:pt>
                <c:pt idx="16">
                  <c:v>10800</c:v>
                </c:pt>
                <c:pt idx="17">
                  <c:v>10800</c:v>
                </c:pt>
                <c:pt idx="18">
                  <c:v>10800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B-91C1-0648-A82E-40464C16D93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HSC OOS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dLbls>
            <c:dLbl>
              <c:idx val="7"/>
              <c:layout>
                <c:manualLayout>
                  <c:x val="-6.1728395061728392E-2"/>
                  <c:y val="-0.166666666666666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91C1-0648-A82E-40464C16D93C}"/>
                </c:ext>
              </c:extLst>
            </c:dLbl>
            <c:numFmt formatCode="&quot;$&quot;#,##0.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Sheet1!$A$2:$A$20</c:f>
              <c:strCache>
                <c:ptCount val="19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ETSU</c:v>
                </c:pt>
                <c:pt idx="13">
                  <c:v>UAB</c:v>
                </c:pt>
                <c:pt idx="14">
                  <c:v>U of M</c:v>
                </c:pt>
                <c:pt idx="15">
                  <c:v>USA</c:v>
                </c:pt>
                <c:pt idx="16">
                  <c:v>UTM</c:v>
                </c:pt>
                <c:pt idx="17">
                  <c:v>UTC</c:v>
                </c:pt>
                <c:pt idx="18">
                  <c:v>UTK</c:v>
                </c:pt>
              </c:strCache>
            </c:strRef>
          </c:cat>
          <c:val>
            <c:numRef>
              <c:f>Sheet1!$F$2:$F$20</c:f>
              <c:numCache>
                <c:formatCode>#,##0</c:formatCode>
                <c:ptCount val="19"/>
                <c:pt idx="0">
                  <c:v>11700</c:v>
                </c:pt>
                <c:pt idx="1">
                  <c:v>11700</c:v>
                </c:pt>
                <c:pt idx="2">
                  <c:v>11700</c:v>
                </c:pt>
                <c:pt idx="3">
                  <c:v>11700</c:v>
                </c:pt>
                <c:pt idx="4">
                  <c:v>11700</c:v>
                </c:pt>
                <c:pt idx="5">
                  <c:v>11700</c:v>
                </c:pt>
                <c:pt idx="6">
                  <c:v>11700</c:v>
                </c:pt>
                <c:pt idx="7">
                  <c:v>11700</c:v>
                </c:pt>
                <c:pt idx="8">
                  <c:v>11700</c:v>
                </c:pt>
                <c:pt idx="9">
                  <c:v>11700</c:v>
                </c:pt>
                <c:pt idx="10">
                  <c:v>11700</c:v>
                </c:pt>
                <c:pt idx="11">
                  <c:v>11700</c:v>
                </c:pt>
                <c:pt idx="12">
                  <c:v>11700</c:v>
                </c:pt>
                <c:pt idx="13">
                  <c:v>11700</c:v>
                </c:pt>
                <c:pt idx="14">
                  <c:v>11700</c:v>
                </c:pt>
                <c:pt idx="15">
                  <c:v>11700</c:v>
                </c:pt>
                <c:pt idx="16">
                  <c:v>11700</c:v>
                </c:pt>
                <c:pt idx="17">
                  <c:v>11700</c:v>
                </c:pt>
                <c:pt idx="18">
                  <c:v>11700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D-91C1-0648-A82E-40464C16D9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13621928"/>
        <c:axId val="-2113354504"/>
      </c:lineChart>
      <c:catAx>
        <c:axId val="-21136219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/>
        </c:spPr>
        <c:txPr>
          <a:bodyPr rot="-5400000" vert="horz" anchor="b" anchorCtr="0"/>
          <a:lstStyle/>
          <a:p>
            <a:pPr>
              <a:defRPr sz="900"/>
            </a:pPr>
            <a:endParaRPr lang="en-US"/>
          </a:p>
        </c:txPr>
        <c:crossAx val="-2113354504"/>
        <c:crosses val="autoZero"/>
        <c:auto val="1"/>
        <c:lblAlgn val="ctr"/>
        <c:lblOffset val="100"/>
        <c:noMultiLvlLbl val="0"/>
      </c:catAx>
      <c:valAx>
        <c:axId val="-2113354504"/>
        <c:scaling>
          <c:orientation val="minMax"/>
          <c:max val="35000"/>
          <c:min val="0"/>
        </c:scaling>
        <c:delete val="0"/>
        <c:axPos val="l"/>
        <c:majorGridlines/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-2113621928"/>
        <c:crosses val="autoZero"/>
        <c:crossBetween val="between"/>
        <c:majorUnit val="10000"/>
        <c:dispUnits>
          <c:builtInUnit val="thousands"/>
          <c:dispUnits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</c:dispUnitsLbl>
        </c:dispUnits>
      </c:valAx>
      <c:spPr>
        <a:ln>
          <a:solidFill>
            <a:schemeClr val="accent1"/>
          </a:solidFill>
        </a:ln>
      </c:spPr>
    </c:plotArea>
    <c:legend>
      <c:legendPos val="l"/>
      <c:layout>
        <c:manualLayout>
          <c:xMode val="edge"/>
          <c:yMode val="edge"/>
          <c:x val="0"/>
          <c:y val="0.54335629921259843"/>
          <c:w val="0.12445258578788763"/>
          <c:h val="0.41858595800524934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spPr>
    <a:ln w="31750">
      <a:solidFill>
        <a:srgbClr val="00B050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ctr" anchorCtr="0"/>
          <a:lstStyle/>
          <a:p>
            <a:pPr algn="ctr">
              <a:defRPr sz="1200"/>
            </a:pPr>
            <a:r>
              <a:rPr lang="en-US" sz="1200" dirty="0"/>
              <a:t>In</a:t>
            </a:r>
            <a:r>
              <a:rPr lang="en-US" sz="1200" baseline="0" dirty="0"/>
              <a:t> – State Tuition Peer Analysis</a:t>
            </a:r>
          </a:p>
        </c:rich>
      </c:tx>
      <c:layout>
        <c:manualLayout>
          <c:xMode val="edge"/>
          <c:yMode val="edge"/>
          <c:x val="0.41447611796167"/>
          <c:y val="1.41485544829943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8838764946048409"/>
          <c:y val="8.3498833479148438E-2"/>
          <c:w val="0.76442827016529802"/>
          <c:h val="0.713813300910914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Competition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5F82-F04B-B88F-AE64BF5E6270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3-5F82-F04B-B88F-AE64BF5E6270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5-5F82-F04B-B88F-AE64BF5E6270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7-5F82-F04B-B88F-AE64BF5E6270}"/>
              </c:ext>
            </c:extLst>
          </c:dPt>
          <c:dPt>
            <c:idx val="5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9-5F82-F04B-B88F-AE64BF5E6270}"/>
              </c:ext>
            </c:extLst>
          </c:dPt>
          <c:dPt>
            <c:idx val="8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B-5F82-F04B-B88F-AE64BF5E6270}"/>
              </c:ext>
            </c:extLst>
          </c:dPt>
          <c:dPt>
            <c:idx val="9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D-5F82-F04B-B88F-AE64BF5E6270}"/>
              </c:ext>
            </c:extLst>
          </c:dPt>
          <c:dLbls>
            <c:numFmt formatCode="&quot;$&quot;#,##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0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Sheet1!$A$2:$A$23</c:f>
              <c:strCache>
                <c:ptCount val="22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Auburn</c:v>
                </c:pt>
                <c:pt idx="13">
                  <c:v>Belmont</c:v>
                </c:pt>
                <c:pt idx="14">
                  <c:v>ETSU</c:v>
                </c:pt>
                <c:pt idx="15">
                  <c:v>Lipscomb</c:v>
                </c:pt>
                <c:pt idx="16">
                  <c:v>South</c:v>
                </c:pt>
                <c:pt idx="17">
                  <c:v>TEXAS A&amp;M</c:v>
                </c:pt>
                <c:pt idx="18">
                  <c:v>Union</c:v>
                </c:pt>
                <c:pt idx="19">
                  <c:v>U of Florida</c:v>
                </c:pt>
                <c:pt idx="20">
                  <c:v>UGA</c:v>
                </c:pt>
                <c:pt idx="21">
                  <c:v>U of Texas</c:v>
                </c:pt>
              </c:strCache>
            </c:strRef>
          </c:cat>
          <c:val>
            <c:numRef>
              <c:f>Sheet1!$B$2:$B$23</c:f>
              <c:numCache>
                <c:formatCode>#,##0</c:formatCode>
                <c:ptCount val="22"/>
                <c:pt idx="1">
                  <c:v>26045</c:v>
                </c:pt>
                <c:pt idx="2">
                  <c:v>25970</c:v>
                </c:pt>
                <c:pt idx="3">
                  <c:v>15914</c:v>
                </c:pt>
                <c:pt idx="4">
                  <c:v>14547</c:v>
                </c:pt>
                <c:pt idx="5">
                  <c:v>19280</c:v>
                </c:pt>
                <c:pt idx="8">
                  <c:v>16824</c:v>
                </c:pt>
                <c:pt idx="9">
                  <c:v>27773</c:v>
                </c:pt>
                <c:pt idx="12">
                  <c:v>22362</c:v>
                </c:pt>
                <c:pt idx="13">
                  <c:v>41920</c:v>
                </c:pt>
                <c:pt idx="14">
                  <c:v>37916</c:v>
                </c:pt>
                <c:pt idx="15">
                  <c:v>37938</c:v>
                </c:pt>
                <c:pt idx="16">
                  <c:v>47900</c:v>
                </c:pt>
                <c:pt idx="17">
                  <c:v>11800</c:v>
                </c:pt>
                <c:pt idx="18">
                  <c:v>35850</c:v>
                </c:pt>
                <c:pt idx="19">
                  <c:v>19485</c:v>
                </c:pt>
                <c:pt idx="20">
                  <c:v>16636</c:v>
                </c:pt>
                <c:pt idx="21">
                  <c:v>21548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F82-F04B-B88F-AE64BF5E62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6907432"/>
        <c:axId val="-2136904104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Peer Group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strRef>
              <c:f>Sheet1!$A$2:$A$23</c:f>
              <c:strCache>
                <c:ptCount val="22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Auburn</c:v>
                </c:pt>
                <c:pt idx="13">
                  <c:v>Belmont</c:v>
                </c:pt>
                <c:pt idx="14">
                  <c:v>ETSU</c:v>
                </c:pt>
                <c:pt idx="15">
                  <c:v>Lipscomb</c:v>
                </c:pt>
                <c:pt idx="16">
                  <c:v>South</c:v>
                </c:pt>
                <c:pt idx="17">
                  <c:v>TEXAS A&amp;M</c:v>
                </c:pt>
                <c:pt idx="18">
                  <c:v>Union</c:v>
                </c:pt>
                <c:pt idx="19">
                  <c:v>U of Florida</c:v>
                </c:pt>
                <c:pt idx="20">
                  <c:v>UGA</c:v>
                </c:pt>
                <c:pt idx="21">
                  <c:v>U of Texas</c:v>
                </c:pt>
              </c:strCache>
            </c:strRef>
          </c:cat>
          <c:val>
            <c:numRef>
              <c:f>Sheet1!$C$2:$C$23</c:f>
              <c:numCache>
                <c:formatCode>General</c:formatCode>
                <c:ptCount val="22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5F82-F04B-B88F-AE64BF5E627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Aspirational 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strRef>
              <c:f>Sheet1!$A$2:$A$23</c:f>
              <c:strCache>
                <c:ptCount val="22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Auburn</c:v>
                </c:pt>
                <c:pt idx="13">
                  <c:v>Belmont</c:v>
                </c:pt>
                <c:pt idx="14">
                  <c:v>ETSU</c:v>
                </c:pt>
                <c:pt idx="15">
                  <c:v>Lipscomb</c:v>
                </c:pt>
                <c:pt idx="16">
                  <c:v>South</c:v>
                </c:pt>
                <c:pt idx="17">
                  <c:v>TEXAS A&amp;M</c:v>
                </c:pt>
                <c:pt idx="18">
                  <c:v>Union</c:v>
                </c:pt>
                <c:pt idx="19">
                  <c:v>U of Florida</c:v>
                </c:pt>
                <c:pt idx="20">
                  <c:v>UGA</c:v>
                </c:pt>
                <c:pt idx="21">
                  <c:v>U of Texas</c:v>
                </c:pt>
              </c:strCache>
            </c:strRef>
          </c:cat>
          <c:val>
            <c:numRef>
              <c:f>Sheet1!$D$2:$D$23</c:f>
              <c:numCache>
                <c:formatCode>General</c:formatCode>
                <c:ptCount val="22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5F82-F04B-B88F-AE64BF5E627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HSC In St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ymbol val="none"/>
          </c:marker>
          <c:dLbls>
            <c:dLbl>
              <c:idx val="10"/>
              <c:layout>
                <c:manualLayout>
                  <c:x val="-1.8518518518518632E-2"/>
                  <c:y val="0.152777777777777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D9D-AE43-A7DD-83276281A5ED}"/>
                </c:ext>
              </c:extLst>
            </c:dLbl>
            <c:numFmt formatCode="&quot;$&quot;#,##0.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Sheet1!$A$2:$A$23</c:f>
              <c:strCache>
                <c:ptCount val="22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Auburn</c:v>
                </c:pt>
                <c:pt idx="13">
                  <c:v>Belmont</c:v>
                </c:pt>
                <c:pt idx="14">
                  <c:v>ETSU</c:v>
                </c:pt>
                <c:pt idx="15">
                  <c:v>Lipscomb</c:v>
                </c:pt>
                <c:pt idx="16">
                  <c:v>South</c:v>
                </c:pt>
                <c:pt idx="17">
                  <c:v>TEXAS A&amp;M</c:v>
                </c:pt>
                <c:pt idx="18">
                  <c:v>Union</c:v>
                </c:pt>
                <c:pt idx="19">
                  <c:v>U of Florida</c:v>
                </c:pt>
                <c:pt idx="20">
                  <c:v>UGA</c:v>
                </c:pt>
                <c:pt idx="21">
                  <c:v>U of Texas</c:v>
                </c:pt>
              </c:strCache>
            </c:strRef>
          </c:cat>
          <c:val>
            <c:numRef>
              <c:f>Sheet1!$E$2:$E$23</c:f>
              <c:numCache>
                <c:formatCode>#,##0</c:formatCode>
                <c:ptCount val="22"/>
                <c:pt idx="0">
                  <c:v>22370</c:v>
                </c:pt>
                <c:pt idx="1">
                  <c:v>22370</c:v>
                </c:pt>
                <c:pt idx="2">
                  <c:v>22370</c:v>
                </c:pt>
                <c:pt idx="3">
                  <c:v>22370</c:v>
                </c:pt>
                <c:pt idx="4">
                  <c:v>22370</c:v>
                </c:pt>
                <c:pt idx="5">
                  <c:v>22370</c:v>
                </c:pt>
                <c:pt idx="6">
                  <c:v>22370</c:v>
                </c:pt>
                <c:pt idx="7">
                  <c:v>22370</c:v>
                </c:pt>
                <c:pt idx="8">
                  <c:v>22370</c:v>
                </c:pt>
                <c:pt idx="9">
                  <c:v>22370</c:v>
                </c:pt>
                <c:pt idx="10">
                  <c:v>22370</c:v>
                </c:pt>
                <c:pt idx="11">
                  <c:v>22370</c:v>
                </c:pt>
                <c:pt idx="12">
                  <c:v>22370</c:v>
                </c:pt>
                <c:pt idx="13">
                  <c:v>22370</c:v>
                </c:pt>
                <c:pt idx="14">
                  <c:v>22370</c:v>
                </c:pt>
                <c:pt idx="15">
                  <c:v>22370</c:v>
                </c:pt>
                <c:pt idx="16">
                  <c:v>22370</c:v>
                </c:pt>
                <c:pt idx="17">
                  <c:v>22370</c:v>
                </c:pt>
                <c:pt idx="18">
                  <c:v>22370</c:v>
                </c:pt>
                <c:pt idx="19">
                  <c:v>22370</c:v>
                </c:pt>
                <c:pt idx="20">
                  <c:v>22370</c:v>
                </c:pt>
                <c:pt idx="21">
                  <c:v>22370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5F82-F04B-B88F-AE64BF5E627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HSC OOS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dLbls>
            <c:dLbl>
              <c:idx val="6"/>
              <c:layout>
                <c:manualLayout>
                  <c:x val="-7.7160493827160545E-2"/>
                  <c:y val="-0.12037037037037042"/>
                </c:manualLayout>
              </c:layout>
              <c:numFmt formatCode="&quot;$&quot;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D9D-AE43-A7DD-83276281A5E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Sheet1!$A$2:$A$23</c:f>
              <c:strCache>
                <c:ptCount val="22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Auburn</c:v>
                </c:pt>
                <c:pt idx="13">
                  <c:v>Belmont</c:v>
                </c:pt>
                <c:pt idx="14">
                  <c:v>ETSU</c:v>
                </c:pt>
                <c:pt idx="15">
                  <c:v>Lipscomb</c:v>
                </c:pt>
                <c:pt idx="16">
                  <c:v>South</c:v>
                </c:pt>
                <c:pt idx="17">
                  <c:v>TEXAS A&amp;M</c:v>
                </c:pt>
                <c:pt idx="18">
                  <c:v>Union</c:v>
                </c:pt>
                <c:pt idx="19">
                  <c:v>U of Florida</c:v>
                </c:pt>
                <c:pt idx="20">
                  <c:v>UGA</c:v>
                </c:pt>
                <c:pt idx="21">
                  <c:v>U of Texas</c:v>
                </c:pt>
              </c:strCache>
            </c:strRef>
          </c:cat>
          <c:val>
            <c:numRef>
              <c:f>Sheet1!$F$2:$F$23</c:f>
              <c:numCache>
                <c:formatCode>General</c:formatCode>
                <c:ptCount val="22"/>
                <c:pt idx="0">
                  <c:v>27374</c:v>
                </c:pt>
                <c:pt idx="1">
                  <c:v>27374</c:v>
                </c:pt>
                <c:pt idx="2">
                  <c:v>27374</c:v>
                </c:pt>
                <c:pt idx="3">
                  <c:v>27374</c:v>
                </c:pt>
                <c:pt idx="4">
                  <c:v>27374</c:v>
                </c:pt>
                <c:pt idx="5">
                  <c:v>27374</c:v>
                </c:pt>
                <c:pt idx="6">
                  <c:v>27374</c:v>
                </c:pt>
                <c:pt idx="7">
                  <c:v>27374</c:v>
                </c:pt>
                <c:pt idx="8">
                  <c:v>27374</c:v>
                </c:pt>
                <c:pt idx="9">
                  <c:v>27374</c:v>
                </c:pt>
                <c:pt idx="10">
                  <c:v>27374</c:v>
                </c:pt>
                <c:pt idx="11">
                  <c:v>27374</c:v>
                </c:pt>
                <c:pt idx="12">
                  <c:v>27374</c:v>
                </c:pt>
                <c:pt idx="13">
                  <c:v>27374</c:v>
                </c:pt>
                <c:pt idx="14">
                  <c:v>27374</c:v>
                </c:pt>
                <c:pt idx="15">
                  <c:v>27374</c:v>
                </c:pt>
                <c:pt idx="16">
                  <c:v>27374</c:v>
                </c:pt>
                <c:pt idx="17">
                  <c:v>27374</c:v>
                </c:pt>
                <c:pt idx="18">
                  <c:v>27374</c:v>
                </c:pt>
                <c:pt idx="19">
                  <c:v>27374</c:v>
                </c:pt>
                <c:pt idx="20">
                  <c:v>27374</c:v>
                </c:pt>
                <c:pt idx="21">
                  <c:v>27374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5F82-F04B-B88F-AE64BF5E62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36907432"/>
        <c:axId val="-2136904104"/>
      </c:lineChart>
      <c:catAx>
        <c:axId val="-21369074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 anchor="b" anchorCtr="0"/>
          <a:lstStyle/>
          <a:p>
            <a:pPr>
              <a:defRPr sz="900"/>
            </a:pPr>
            <a:endParaRPr lang="en-US"/>
          </a:p>
        </c:txPr>
        <c:crossAx val="-2136904104"/>
        <c:crosses val="autoZero"/>
        <c:auto val="1"/>
        <c:lblAlgn val="ctr"/>
        <c:lblOffset val="100"/>
        <c:noMultiLvlLbl val="0"/>
      </c:catAx>
      <c:valAx>
        <c:axId val="-2136904104"/>
        <c:scaling>
          <c:orientation val="minMax"/>
          <c:max val="55000"/>
          <c:min val="0"/>
        </c:scaling>
        <c:delete val="0"/>
        <c:axPos val="l"/>
        <c:majorGridlines/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-2136907432"/>
        <c:crosses val="autoZero"/>
        <c:crossBetween val="between"/>
        <c:dispUnits>
          <c:builtInUnit val="thousands"/>
          <c:dispUnits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</c:dispUnitsLbl>
        </c:dispUnits>
      </c:valAx>
      <c:spPr>
        <a:ln>
          <a:solidFill>
            <a:schemeClr val="accent1"/>
          </a:solidFill>
        </a:ln>
      </c:spPr>
    </c:plotArea>
    <c:legend>
      <c:legendPos val="l"/>
      <c:layout>
        <c:manualLayout>
          <c:xMode val="edge"/>
          <c:yMode val="edge"/>
          <c:x val="0"/>
          <c:y val="0.55218832020997366"/>
          <c:w val="0.12506221444541654"/>
          <c:h val="0.41858595800524934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spPr>
    <a:ln w="31750">
      <a:solidFill>
        <a:schemeClr val="accent6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ctr" anchorCtr="0"/>
          <a:lstStyle/>
          <a:p>
            <a:pPr>
              <a:defRPr sz="1200"/>
            </a:pPr>
            <a:r>
              <a:rPr lang="en-US" sz="1200" baseline="0" dirty="0"/>
              <a:t>Out Of State Tuition Peer Analysis</a:t>
            </a:r>
          </a:p>
        </c:rich>
      </c:tx>
      <c:layout>
        <c:manualLayout>
          <c:xMode val="edge"/>
          <c:yMode val="edge"/>
          <c:x val="0.393951771653543"/>
          <c:y val="4.0714276997425103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8714450677609201"/>
          <c:y val="9.0781008143212799E-2"/>
          <c:w val="0.77313168410224797"/>
          <c:h val="0.7161282724274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Competition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733-0C48-874C-011468EDB817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3-C733-0C48-874C-011468EDB817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5-C733-0C48-874C-011468EDB817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7-C733-0C48-874C-011468EDB817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9-C733-0C48-874C-011468EDB817}"/>
              </c:ext>
            </c:extLst>
          </c:dPt>
          <c:dPt>
            <c:idx val="5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B-C733-0C48-874C-011468EDB817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C733-0C48-874C-011468EDB817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C733-0C48-874C-011468EDB817}"/>
              </c:ext>
            </c:extLst>
          </c:dPt>
          <c:dPt>
            <c:idx val="8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11-C733-0C48-874C-011468EDB817}"/>
              </c:ext>
            </c:extLst>
          </c:dPt>
          <c:dPt>
            <c:idx val="9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13-C733-0C48-874C-011468EDB817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C733-0C48-874C-011468EDB817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6-C733-0C48-874C-011468EDB817}"/>
              </c:ext>
            </c:extLst>
          </c:dPt>
          <c:dLbls>
            <c:numFmt formatCode="&quot;$&quot;#,##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0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Sheet1!$A$2:$A$23</c:f>
              <c:strCache>
                <c:ptCount val="22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Auburn</c:v>
                </c:pt>
                <c:pt idx="13">
                  <c:v>Belmont</c:v>
                </c:pt>
                <c:pt idx="14">
                  <c:v>ETSU</c:v>
                </c:pt>
                <c:pt idx="15">
                  <c:v>Lipscomb</c:v>
                </c:pt>
                <c:pt idx="16">
                  <c:v>South</c:v>
                </c:pt>
                <c:pt idx="17">
                  <c:v>TEXAS A&amp;M</c:v>
                </c:pt>
                <c:pt idx="18">
                  <c:v>Union</c:v>
                </c:pt>
                <c:pt idx="19">
                  <c:v>U of Florida</c:v>
                </c:pt>
                <c:pt idx="20">
                  <c:v>UGA</c:v>
                </c:pt>
                <c:pt idx="21">
                  <c:v>U of Texas</c:v>
                </c:pt>
              </c:strCache>
            </c:strRef>
          </c:cat>
          <c:val>
            <c:numRef>
              <c:f>Sheet1!$B$2:$B$23</c:f>
              <c:numCache>
                <c:formatCode>#,##0</c:formatCode>
                <c:ptCount val="22"/>
                <c:pt idx="1">
                  <c:v>40056</c:v>
                </c:pt>
                <c:pt idx="2">
                  <c:v>32462</c:v>
                </c:pt>
                <c:pt idx="3">
                  <c:v>35706</c:v>
                </c:pt>
                <c:pt idx="4">
                  <c:v>26832</c:v>
                </c:pt>
                <c:pt idx="5">
                  <c:v>38560</c:v>
                </c:pt>
                <c:pt idx="8">
                  <c:v>27480</c:v>
                </c:pt>
                <c:pt idx="9">
                  <c:v>45477</c:v>
                </c:pt>
                <c:pt idx="12">
                  <c:v>42522</c:v>
                </c:pt>
                <c:pt idx="13">
                  <c:v>41920</c:v>
                </c:pt>
                <c:pt idx="14">
                  <c:v>37916</c:v>
                </c:pt>
                <c:pt idx="15">
                  <c:v>37938</c:v>
                </c:pt>
                <c:pt idx="16">
                  <c:v>47900</c:v>
                </c:pt>
                <c:pt idx="17">
                  <c:v>38774</c:v>
                </c:pt>
                <c:pt idx="18">
                  <c:v>35850</c:v>
                </c:pt>
                <c:pt idx="19">
                  <c:v>36000</c:v>
                </c:pt>
                <c:pt idx="20">
                  <c:v>37344</c:v>
                </c:pt>
                <c:pt idx="21">
                  <c:v>49240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C733-0C48-874C-011468EDB8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1020152"/>
        <c:axId val="-2120891272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Peer Group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strRef>
              <c:f>Sheet1!$A$2:$A$23</c:f>
              <c:strCache>
                <c:ptCount val="22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Auburn</c:v>
                </c:pt>
                <c:pt idx="13">
                  <c:v>Belmont</c:v>
                </c:pt>
                <c:pt idx="14">
                  <c:v>ETSU</c:v>
                </c:pt>
                <c:pt idx="15">
                  <c:v>Lipscomb</c:v>
                </c:pt>
                <c:pt idx="16">
                  <c:v>South</c:v>
                </c:pt>
                <c:pt idx="17">
                  <c:v>TEXAS A&amp;M</c:v>
                </c:pt>
                <c:pt idx="18">
                  <c:v>Union</c:v>
                </c:pt>
                <c:pt idx="19">
                  <c:v>U of Florida</c:v>
                </c:pt>
                <c:pt idx="20">
                  <c:v>UGA</c:v>
                </c:pt>
                <c:pt idx="21">
                  <c:v>U of Texas</c:v>
                </c:pt>
              </c:strCache>
            </c:strRef>
          </c:cat>
          <c:val>
            <c:numRef>
              <c:f>Sheet1!$C$2:$C$23</c:f>
              <c:numCache>
                <c:formatCode>General</c:formatCode>
                <c:ptCount val="22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8-C733-0C48-874C-011468EDB81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Aspirational 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strRef>
              <c:f>Sheet1!$A$2:$A$23</c:f>
              <c:strCache>
                <c:ptCount val="22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Auburn</c:v>
                </c:pt>
                <c:pt idx="13">
                  <c:v>Belmont</c:v>
                </c:pt>
                <c:pt idx="14">
                  <c:v>ETSU</c:v>
                </c:pt>
                <c:pt idx="15">
                  <c:v>Lipscomb</c:v>
                </c:pt>
                <c:pt idx="16">
                  <c:v>South</c:v>
                </c:pt>
                <c:pt idx="17">
                  <c:v>TEXAS A&amp;M</c:v>
                </c:pt>
                <c:pt idx="18">
                  <c:v>Union</c:v>
                </c:pt>
                <c:pt idx="19">
                  <c:v>U of Florida</c:v>
                </c:pt>
                <c:pt idx="20">
                  <c:v>UGA</c:v>
                </c:pt>
                <c:pt idx="21">
                  <c:v>U of Texas</c:v>
                </c:pt>
              </c:strCache>
            </c:strRef>
          </c:cat>
          <c:val>
            <c:numRef>
              <c:f>Sheet1!$D$2:$D$23</c:f>
              <c:numCache>
                <c:formatCode>General</c:formatCode>
                <c:ptCount val="22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C733-0C48-874C-011468EDB81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HSC In St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ymbol val="none"/>
          </c:marker>
          <c:dLbls>
            <c:dLbl>
              <c:idx val="6"/>
              <c:layout>
                <c:manualLayout>
                  <c:x val="-2.7777777777777776E-2"/>
                  <c:y val="0.171296296296296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C60E-9D4B-BFB5-1C2D22C64A8E}"/>
                </c:ext>
              </c:extLst>
            </c:dLbl>
            <c:numFmt formatCode="&quot;$&quot;#,##0.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Sheet1!$A$2:$A$23</c:f>
              <c:strCache>
                <c:ptCount val="22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Auburn</c:v>
                </c:pt>
                <c:pt idx="13">
                  <c:v>Belmont</c:v>
                </c:pt>
                <c:pt idx="14">
                  <c:v>ETSU</c:v>
                </c:pt>
                <c:pt idx="15">
                  <c:v>Lipscomb</c:v>
                </c:pt>
                <c:pt idx="16">
                  <c:v>South</c:v>
                </c:pt>
                <c:pt idx="17">
                  <c:v>TEXAS A&amp;M</c:v>
                </c:pt>
                <c:pt idx="18">
                  <c:v>Union</c:v>
                </c:pt>
                <c:pt idx="19">
                  <c:v>U of Florida</c:v>
                </c:pt>
                <c:pt idx="20">
                  <c:v>UGA</c:v>
                </c:pt>
                <c:pt idx="21">
                  <c:v>U of Texas</c:v>
                </c:pt>
              </c:strCache>
            </c:strRef>
          </c:cat>
          <c:val>
            <c:numRef>
              <c:f>Sheet1!$E$2:$E$23</c:f>
              <c:numCache>
                <c:formatCode>#,##0</c:formatCode>
                <c:ptCount val="22"/>
                <c:pt idx="0">
                  <c:v>22370</c:v>
                </c:pt>
                <c:pt idx="1">
                  <c:v>22370</c:v>
                </c:pt>
                <c:pt idx="2">
                  <c:v>22370</c:v>
                </c:pt>
                <c:pt idx="3">
                  <c:v>22370</c:v>
                </c:pt>
                <c:pt idx="4">
                  <c:v>22370</c:v>
                </c:pt>
                <c:pt idx="5">
                  <c:v>22370</c:v>
                </c:pt>
                <c:pt idx="6">
                  <c:v>22370</c:v>
                </c:pt>
                <c:pt idx="7">
                  <c:v>22370</c:v>
                </c:pt>
                <c:pt idx="8">
                  <c:v>22370</c:v>
                </c:pt>
                <c:pt idx="9">
                  <c:v>22370</c:v>
                </c:pt>
                <c:pt idx="10">
                  <c:v>22370</c:v>
                </c:pt>
                <c:pt idx="11">
                  <c:v>22370</c:v>
                </c:pt>
                <c:pt idx="12">
                  <c:v>22370</c:v>
                </c:pt>
                <c:pt idx="13">
                  <c:v>22370</c:v>
                </c:pt>
                <c:pt idx="14">
                  <c:v>22370</c:v>
                </c:pt>
                <c:pt idx="15">
                  <c:v>22370</c:v>
                </c:pt>
                <c:pt idx="16">
                  <c:v>22370</c:v>
                </c:pt>
                <c:pt idx="17">
                  <c:v>22370</c:v>
                </c:pt>
                <c:pt idx="18">
                  <c:v>22370</c:v>
                </c:pt>
                <c:pt idx="19">
                  <c:v>22370</c:v>
                </c:pt>
                <c:pt idx="20">
                  <c:v>22370</c:v>
                </c:pt>
                <c:pt idx="21">
                  <c:v>22370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C733-0C48-874C-011468EDB81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HSC OOS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dLbls>
            <c:dLbl>
              <c:idx val="10"/>
              <c:layout>
                <c:manualLayout>
                  <c:x val="-2.9320987654320986E-2"/>
                  <c:y val="-0.171296296296296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C60E-9D4B-BFB5-1C2D22C64A8E}"/>
                </c:ext>
              </c:extLst>
            </c:dLbl>
            <c:numFmt formatCode="&quot;$&quot;#,##0.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Sheet1!$A$2:$A$23</c:f>
              <c:strCache>
                <c:ptCount val="22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Auburn</c:v>
                </c:pt>
                <c:pt idx="13">
                  <c:v>Belmont</c:v>
                </c:pt>
                <c:pt idx="14">
                  <c:v>ETSU</c:v>
                </c:pt>
                <c:pt idx="15">
                  <c:v>Lipscomb</c:v>
                </c:pt>
                <c:pt idx="16">
                  <c:v>South</c:v>
                </c:pt>
                <c:pt idx="17">
                  <c:v>TEXAS A&amp;M</c:v>
                </c:pt>
                <c:pt idx="18">
                  <c:v>Union</c:v>
                </c:pt>
                <c:pt idx="19">
                  <c:v>U of Florida</c:v>
                </c:pt>
                <c:pt idx="20">
                  <c:v>UGA</c:v>
                </c:pt>
                <c:pt idx="21">
                  <c:v>U of Texas</c:v>
                </c:pt>
              </c:strCache>
            </c:strRef>
          </c:cat>
          <c:val>
            <c:numRef>
              <c:f>Sheet1!$F$2:$F$23</c:f>
              <c:numCache>
                <c:formatCode>#,##0</c:formatCode>
                <c:ptCount val="22"/>
                <c:pt idx="0">
                  <c:v>27374</c:v>
                </c:pt>
                <c:pt idx="1">
                  <c:v>27374</c:v>
                </c:pt>
                <c:pt idx="2">
                  <c:v>27374</c:v>
                </c:pt>
                <c:pt idx="3">
                  <c:v>27374</c:v>
                </c:pt>
                <c:pt idx="4">
                  <c:v>27374</c:v>
                </c:pt>
                <c:pt idx="5">
                  <c:v>27374</c:v>
                </c:pt>
                <c:pt idx="6">
                  <c:v>27374</c:v>
                </c:pt>
                <c:pt idx="7">
                  <c:v>27374</c:v>
                </c:pt>
                <c:pt idx="8">
                  <c:v>27374</c:v>
                </c:pt>
                <c:pt idx="9">
                  <c:v>27374</c:v>
                </c:pt>
                <c:pt idx="10">
                  <c:v>27374</c:v>
                </c:pt>
                <c:pt idx="11">
                  <c:v>27374</c:v>
                </c:pt>
                <c:pt idx="12">
                  <c:v>27374</c:v>
                </c:pt>
                <c:pt idx="13">
                  <c:v>27374</c:v>
                </c:pt>
                <c:pt idx="14">
                  <c:v>27374</c:v>
                </c:pt>
                <c:pt idx="15">
                  <c:v>27374</c:v>
                </c:pt>
                <c:pt idx="16">
                  <c:v>27374</c:v>
                </c:pt>
                <c:pt idx="17">
                  <c:v>27374</c:v>
                </c:pt>
                <c:pt idx="18">
                  <c:v>27374</c:v>
                </c:pt>
                <c:pt idx="19">
                  <c:v>27374</c:v>
                </c:pt>
                <c:pt idx="20">
                  <c:v>27374</c:v>
                </c:pt>
                <c:pt idx="21">
                  <c:v>27374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C-C733-0C48-874C-011468EDB8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21020152"/>
        <c:axId val="-2120891272"/>
      </c:lineChart>
      <c:catAx>
        <c:axId val="-21210201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 anchor="b" anchorCtr="0"/>
          <a:lstStyle/>
          <a:p>
            <a:pPr>
              <a:defRPr sz="900"/>
            </a:pPr>
            <a:endParaRPr lang="en-US"/>
          </a:p>
        </c:txPr>
        <c:crossAx val="-2120891272"/>
        <c:crosses val="autoZero"/>
        <c:auto val="1"/>
        <c:lblAlgn val="ctr"/>
        <c:lblOffset val="100"/>
        <c:noMultiLvlLbl val="0"/>
      </c:catAx>
      <c:valAx>
        <c:axId val="-2120891272"/>
        <c:scaling>
          <c:orientation val="minMax"/>
          <c:max val="55000"/>
          <c:min val="0"/>
        </c:scaling>
        <c:delete val="0"/>
        <c:axPos val="l"/>
        <c:majorGridlines/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-2121020152"/>
        <c:crosses val="autoZero"/>
        <c:crossBetween val="between"/>
        <c:dispUnits>
          <c:builtInUnit val="thousands"/>
          <c:dispUnits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</c:dispUnitsLbl>
        </c:dispUnits>
      </c:valAx>
      <c:spPr>
        <a:ln>
          <a:solidFill>
            <a:schemeClr val="accent1"/>
          </a:solidFill>
        </a:ln>
      </c:spPr>
    </c:plotArea>
    <c:legend>
      <c:legendPos val="l"/>
      <c:layout>
        <c:manualLayout>
          <c:xMode val="edge"/>
          <c:yMode val="edge"/>
          <c:x val="0"/>
          <c:y val="0.56281496062992131"/>
          <c:w val="0.12506221444541654"/>
          <c:h val="0.41858595800524934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spPr>
    <a:ln w="31750">
      <a:solidFill>
        <a:schemeClr val="accent6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anchor="ctr" anchorCtr="0"/>
          <a:lstStyle/>
          <a:p>
            <a:pPr algn="ctr">
              <a:defRPr sz="1200"/>
            </a:pPr>
            <a:r>
              <a:rPr lang="en-US" sz="1200" dirty="0"/>
              <a:t>In</a:t>
            </a:r>
            <a:r>
              <a:rPr lang="en-US" sz="1200" baseline="0" dirty="0"/>
              <a:t>–State Tuition Peer Analysis</a:t>
            </a:r>
          </a:p>
        </c:rich>
      </c:tx>
      <c:layout>
        <c:manualLayout>
          <c:xMode val="edge"/>
          <c:yMode val="edge"/>
          <c:x val="0.39906918299297162"/>
          <c:y val="2.3987842036986735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6282419558666278"/>
          <c:y val="8.6741032370953625E-2"/>
          <c:w val="0.78805576673742694"/>
          <c:h val="0.713813300910914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Competion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6F42-B949-94E8-1DB23E9D9E68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3-6F42-B949-94E8-1DB23E9D9E68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5-6F42-B949-94E8-1DB23E9D9E68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7-6F42-B949-94E8-1DB23E9D9E68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6F42-B949-94E8-1DB23E9D9E68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6F42-B949-94E8-1DB23E9D9E68}"/>
              </c:ext>
            </c:extLst>
          </c:dPt>
          <c:dPt>
            <c:idx val="6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D-6F42-B949-94E8-1DB23E9D9E68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F-6F42-B949-94E8-1DB23E9D9E68}"/>
              </c:ext>
            </c:extLst>
          </c:dPt>
          <c:dPt>
            <c:idx val="8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11-6F42-B949-94E8-1DB23E9D9E68}"/>
              </c:ext>
            </c:extLst>
          </c:dPt>
          <c:dPt>
            <c:idx val="9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13-6F42-B949-94E8-1DB23E9D9E68}"/>
              </c:ext>
            </c:extLst>
          </c:dPt>
          <c:dPt>
            <c:idx val="10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15-6F42-B949-94E8-1DB23E9D9E68}"/>
              </c:ext>
            </c:extLst>
          </c:dPt>
          <c:cat>
            <c:strRef>
              <c:f>Sheet1!$A$2:$A$17</c:f>
              <c:strCache>
                <c:ptCount val="16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AA</c:v>
                </c:pt>
                <c:pt idx="13">
                  <c:v>BB</c:v>
                </c:pt>
                <c:pt idx="14">
                  <c:v>CC</c:v>
                </c:pt>
                <c:pt idx="15">
                  <c:v>DD</c:v>
                </c:pt>
              </c:strCache>
            </c:strRef>
          </c:cat>
          <c:val>
            <c:numRef>
              <c:f>Sheet1!$B$2:$B$17</c:f>
              <c:numCache>
                <c:formatCode>#,##0</c:formatCode>
                <c:ptCount val="16"/>
                <c:pt idx="0">
                  <c:v>28418</c:v>
                </c:pt>
                <c:pt idx="1">
                  <c:v>47415</c:v>
                </c:pt>
                <c:pt idx="2">
                  <c:v>35471</c:v>
                </c:pt>
                <c:pt idx="3">
                  <c:v>28720</c:v>
                </c:pt>
                <c:pt idx="6">
                  <c:v>24150</c:v>
                </c:pt>
                <c:pt idx="8">
                  <c:v>44798</c:v>
                </c:pt>
                <c:pt idx="9">
                  <c:v>42081</c:v>
                </c:pt>
                <c:pt idx="10">
                  <c:v>27211</c:v>
                </c:pt>
                <c:pt idx="12">
                  <c:v>28720</c:v>
                </c:pt>
                <c:pt idx="13">
                  <c:v>28000</c:v>
                </c:pt>
                <c:pt idx="14">
                  <c:v>35228</c:v>
                </c:pt>
                <c:pt idx="15">
                  <c:v>34498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6F42-B949-94E8-1DB23E9D9E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4766112"/>
        <c:axId val="104628960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Peer Group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strRef>
              <c:f>Sheet1!$A$2:$A$17</c:f>
              <c:strCache>
                <c:ptCount val="16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AA</c:v>
                </c:pt>
                <c:pt idx="13">
                  <c:v>BB</c:v>
                </c:pt>
                <c:pt idx="14">
                  <c:v>CC</c:v>
                </c:pt>
                <c:pt idx="15">
                  <c:v>DD</c:v>
                </c:pt>
              </c:strCache>
            </c:strRef>
          </c:cat>
          <c:val>
            <c:numRef>
              <c:f>Sheet1!$C$2:$C$17</c:f>
              <c:numCache>
                <c:formatCode>General</c:formatCode>
                <c:ptCount val="1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6F42-B949-94E8-1DB23E9D9E6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Aspirational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strRef>
              <c:f>Sheet1!$A$2:$A$17</c:f>
              <c:strCache>
                <c:ptCount val="16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AA</c:v>
                </c:pt>
                <c:pt idx="13">
                  <c:v>BB</c:v>
                </c:pt>
                <c:pt idx="14">
                  <c:v>CC</c:v>
                </c:pt>
                <c:pt idx="15">
                  <c:v>DD</c:v>
                </c:pt>
              </c:strCache>
            </c:strRef>
          </c:cat>
          <c:val>
            <c:numRef>
              <c:f>Sheet1!$D$2:$D$17</c:f>
              <c:numCache>
                <c:formatCode>General</c:formatCode>
                <c:ptCount val="1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8-6F42-B949-94E8-1DB23E9D9E6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HSC In St</c:v>
                </c:pt>
              </c:strCache>
            </c:strRef>
          </c:tx>
          <c:spPr>
            <a:ln>
              <a:solidFill>
                <a:srgbClr val="F79646">
                  <a:lumMod val="75000"/>
                </a:srgbClr>
              </a:solidFill>
            </a:ln>
          </c:spPr>
          <c:marker>
            <c:symbol val="none"/>
          </c:marker>
          <c:cat>
            <c:strRef>
              <c:f>Sheet1!$A$2:$A$17</c:f>
              <c:strCache>
                <c:ptCount val="16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AA</c:v>
                </c:pt>
                <c:pt idx="13">
                  <c:v>BB</c:v>
                </c:pt>
                <c:pt idx="14">
                  <c:v>CC</c:v>
                </c:pt>
                <c:pt idx="15">
                  <c:v>DD</c:v>
                </c:pt>
              </c:strCache>
            </c:strRef>
          </c:cat>
          <c:val>
            <c:numRef>
              <c:f>Sheet1!$E$2:$E$17</c:f>
              <c:numCache>
                <c:formatCode>#,##0</c:formatCode>
                <c:ptCount val="16"/>
                <c:pt idx="0">
                  <c:v>30388</c:v>
                </c:pt>
                <c:pt idx="1">
                  <c:v>30388</c:v>
                </c:pt>
                <c:pt idx="2">
                  <c:v>30388</c:v>
                </c:pt>
                <c:pt idx="3">
                  <c:v>30388</c:v>
                </c:pt>
                <c:pt idx="4">
                  <c:v>30388</c:v>
                </c:pt>
                <c:pt idx="5">
                  <c:v>30388</c:v>
                </c:pt>
                <c:pt idx="6">
                  <c:v>30388</c:v>
                </c:pt>
                <c:pt idx="7">
                  <c:v>30388</c:v>
                </c:pt>
                <c:pt idx="8">
                  <c:v>30388</c:v>
                </c:pt>
                <c:pt idx="9">
                  <c:v>30388</c:v>
                </c:pt>
                <c:pt idx="10">
                  <c:v>30388</c:v>
                </c:pt>
                <c:pt idx="11">
                  <c:v>30388</c:v>
                </c:pt>
                <c:pt idx="12">
                  <c:v>30388</c:v>
                </c:pt>
                <c:pt idx="13">
                  <c:v>30388</c:v>
                </c:pt>
                <c:pt idx="14">
                  <c:v>30388</c:v>
                </c:pt>
                <c:pt idx="15">
                  <c:v>30388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6F42-B949-94E8-1DB23E9D9E6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HSC OOS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strRef>
              <c:f>Sheet1!$A$2:$A$17</c:f>
              <c:strCache>
                <c:ptCount val="16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AA</c:v>
                </c:pt>
                <c:pt idx="13">
                  <c:v>BB</c:v>
                </c:pt>
                <c:pt idx="14">
                  <c:v>CC</c:v>
                </c:pt>
                <c:pt idx="15">
                  <c:v>DD</c:v>
                </c:pt>
              </c:strCache>
            </c:strRef>
          </c:cat>
          <c:val>
            <c:numRef>
              <c:f>Sheet1!$F$2:$F$17</c:f>
              <c:numCache>
                <c:formatCode>General</c:formatCode>
                <c:ptCount val="16"/>
                <c:pt idx="0">
                  <c:v>69178</c:v>
                </c:pt>
                <c:pt idx="1">
                  <c:v>69178</c:v>
                </c:pt>
                <c:pt idx="2">
                  <c:v>69178</c:v>
                </c:pt>
                <c:pt idx="3">
                  <c:v>69178</c:v>
                </c:pt>
                <c:pt idx="4">
                  <c:v>69178</c:v>
                </c:pt>
                <c:pt idx="5">
                  <c:v>69178</c:v>
                </c:pt>
                <c:pt idx="6">
                  <c:v>69178</c:v>
                </c:pt>
                <c:pt idx="7">
                  <c:v>69178</c:v>
                </c:pt>
                <c:pt idx="8">
                  <c:v>69178</c:v>
                </c:pt>
                <c:pt idx="9">
                  <c:v>69178</c:v>
                </c:pt>
                <c:pt idx="10">
                  <c:v>69178</c:v>
                </c:pt>
                <c:pt idx="11">
                  <c:v>69178</c:v>
                </c:pt>
                <c:pt idx="12">
                  <c:v>69178</c:v>
                </c:pt>
                <c:pt idx="13">
                  <c:v>69178</c:v>
                </c:pt>
                <c:pt idx="14">
                  <c:v>69178</c:v>
                </c:pt>
                <c:pt idx="15">
                  <c:v>69178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6F42-B949-94E8-1DB23E9D9E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4766112"/>
        <c:axId val="104628960"/>
      </c:lineChart>
      <c:catAx>
        <c:axId val="1047661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 anchor="b" anchorCtr="0"/>
          <a:lstStyle/>
          <a:p>
            <a:pPr>
              <a:defRPr sz="900"/>
            </a:pPr>
            <a:endParaRPr lang="en-US"/>
          </a:p>
        </c:txPr>
        <c:crossAx val="104628960"/>
        <c:crosses val="autoZero"/>
        <c:auto val="1"/>
        <c:lblAlgn val="ctr"/>
        <c:lblOffset val="100"/>
        <c:noMultiLvlLbl val="0"/>
      </c:catAx>
      <c:valAx>
        <c:axId val="104628960"/>
        <c:scaling>
          <c:orientation val="minMax"/>
          <c:min val="0"/>
        </c:scaling>
        <c:delete val="0"/>
        <c:axPos val="l"/>
        <c:majorGridlines/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04766112"/>
        <c:crosses val="autoZero"/>
        <c:crossBetween val="between"/>
        <c:majorUnit val="10000"/>
        <c:dispUnits>
          <c:builtInUnit val="thousands"/>
          <c:dispUnits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</c:dispUnitsLbl>
        </c:dispUnits>
      </c:valAx>
      <c:spPr>
        <a:ln>
          <a:solidFill>
            <a:schemeClr val="accent1"/>
          </a:solidFill>
        </a:ln>
      </c:spPr>
    </c:plotArea>
    <c:legend>
      <c:legendPos val="l"/>
      <c:layout>
        <c:manualLayout>
          <c:xMode val="edge"/>
          <c:yMode val="edge"/>
          <c:x val="0"/>
          <c:y val="0.41299891392886234"/>
          <c:w val="0.1215745601244289"/>
          <c:h val="0.41858595800524934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spPr>
    <a:ln w="31750">
      <a:solidFill>
        <a:schemeClr val="accent1"/>
      </a:solidFill>
    </a:ln>
  </c:spPr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anchor="ctr" anchorCtr="0"/>
          <a:lstStyle/>
          <a:p>
            <a:pPr algn="ctr">
              <a:defRPr sz="1200"/>
            </a:pPr>
            <a:r>
              <a:rPr lang="en-US" sz="1200" dirty="0"/>
              <a:t>In</a:t>
            </a:r>
            <a:r>
              <a:rPr lang="en-US" sz="1200" baseline="0" dirty="0"/>
              <a:t> State Tuition Peer Analysis (BS Dental Hygiene)</a:t>
            </a:r>
          </a:p>
        </c:rich>
      </c:tx>
      <c:layout>
        <c:manualLayout>
          <c:xMode val="edge"/>
          <c:yMode val="edge"/>
          <c:x val="0.39703938319864807"/>
          <c:y val="1.6142693647301459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8090308155924953"/>
          <c:y val="0.10800033712445804"/>
          <c:w val="0.79602593078642947"/>
          <c:h val="0.576206173803741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Competition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0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1-D592-584C-82B9-BDC28D08C0D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3-D592-584C-82B9-BDC28D08C0D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5-D592-584C-82B9-BDC28D08C0D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7-D592-584C-82B9-BDC28D08C0D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9-D592-584C-82B9-BDC28D08C0D5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B-D592-584C-82B9-BDC28D08C0D5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D-D592-584C-82B9-BDC28D08C0D5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F-D592-584C-82B9-BDC28D08C0D5}"/>
              </c:ext>
            </c:extLst>
          </c:dPt>
          <c:dPt>
            <c:idx val="9"/>
            <c:invertIfNegative val="0"/>
            <c:bubble3D val="0"/>
            <c:spPr>
              <a:solidFill>
                <a:srgbClr val="C00000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11-D592-584C-82B9-BDC28D08C0D5}"/>
              </c:ext>
            </c:extLst>
          </c:dPt>
          <c:dPt>
            <c:idx val="10"/>
            <c:invertIfNegative val="0"/>
            <c:bubble3D val="0"/>
            <c:spPr>
              <a:solidFill>
                <a:srgbClr val="C00000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13-D592-584C-82B9-BDC28D08C0D5}"/>
              </c:ext>
            </c:extLst>
          </c:dPt>
          <c:dLbls>
            <c:numFmt formatCode="&quot;$&quot;#,##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0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Sheet1!$A$2:$A$16</c:f>
              <c:strCache>
                <c:ptCount val="15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Augusta</c:v>
                </c:pt>
                <c:pt idx="13">
                  <c:v>ETSU</c:v>
                </c:pt>
                <c:pt idx="14">
                  <c:v>UMiss MC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 formatCode="#,##0">
                  <c:v>5517</c:v>
                </c:pt>
                <c:pt idx="2" formatCode="#,##0">
                  <c:v>9928</c:v>
                </c:pt>
                <c:pt idx="3" formatCode="#,##0">
                  <c:v>5506</c:v>
                </c:pt>
                <c:pt idx="5" formatCode="#,##0">
                  <c:v>9000</c:v>
                </c:pt>
                <c:pt idx="6" formatCode="#,##0">
                  <c:v>6059</c:v>
                </c:pt>
                <c:pt idx="9" formatCode="#,##0">
                  <c:v>5600</c:v>
                </c:pt>
                <c:pt idx="10" formatCode="#,##0">
                  <c:v>4964</c:v>
                </c:pt>
                <c:pt idx="12" formatCode="#,##0">
                  <c:v>8864</c:v>
                </c:pt>
                <c:pt idx="13" formatCode="#,##0">
                  <c:v>9143</c:v>
                </c:pt>
                <c:pt idx="14" formatCode="#,##0">
                  <c:v>10910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D592-584C-82B9-BDC28D08C0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720448"/>
        <c:axId val="20997856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Peer Group 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none"/>
          </c:marker>
          <c:cat>
            <c:strRef>
              <c:f>Sheet1!$A$2:$A$16</c:f>
              <c:strCache>
                <c:ptCount val="15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Augusta</c:v>
                </c:pt>
                <c:pt idx="13">
                  <c:v>ETSU</c:v>
                </c:pt>
                <c:pt idx="14">
                  <c:v>UMiss MC</c:v>
                </c:pt>
              </c:strCache>
            </c:strRef>
          </c:cat>
          <c:val>
            <c:numRef>
              <c:f>Sheet1!$C$2:$C$16</c:f>
              <c:numCache>
                <c:formatCode>General</c:formatCode>
                <c:ptCount val="1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D592-584C-82B9-BDC28D08C0D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Aspirational</c:v>
                </c:pt>
              </c:strCache>
            </c:strRef>
          </c:tx>
          <c:spPr>
            <a:ln>
              <a:solidFill>
                <a:schemeClr val="accent3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strRef>
              <c:f>Sheet1!$A$2:$A$16</c:f>
              <c:strCache>
                <c:ptCount val="15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Augusta</c:v>
                </c:pt>
                <c:pt idx="13">
                  <c:v>ETSU</c:v>
                </c:pt>
                <c:pt idx="14">
                  <c:v>UMiss MC</c:v>
                </c:pt>
              </c:strCache>
            </c:strRef>
          </c:cat>
          <c:val>
            <c:numRef>
              <c:f>Sheet1!$D$2:$D$16</c:f>
              <c:numCache>
                <c:formatCode>General</c:formatCode>
                <c:ptCount val="1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D592-584C-82B9-BDC28D08C0D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HSC In St</c:v>
                </c:pt>
              </c:strCache>
            </c:strRef>
          </c:tx>
          <c:spPr>
            <a:ln>
              <a:solidFill>
                <a:schemeClr val="accent2">
                  <a:lumMod val="60000"/>
                  <a:lumOff val="40000"/>
                </a:schemeClr>
              </a:solidFill>
            </a:ln>
          </c:spPr>
          <c:marker>
            <c:symbol val="none"/>
          </c:marke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D592-584C-82B9-BDC28D08C0D5}"/>
                </c:ext>
              </c:extLst>
            </c:dLbl>
            <c:numFmt formatCode="&quot;$&quot;#,##0.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Sheet1!$A$2:$A$16</c:f>
              <c:strCache>
                <c:ptCount val="15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Augusta</c:v>
                </c:pt>
                <c:pt idx="13">
                  <c:v>ETSU</c:v>
                </c:pt>
                <c:pt idx="14">
                  <c:v>UMiss MC</c:v>
                </c:pt>
              </c:strCache>
            </c:strRef>
          </c:cat>
          <c:val>
            <c:numRef>
              <c:f>Sheet1!$E$2:$E$16</c:f>
              <c:numCache>
                <c:formatCode>#,##0</c:formatCode>
                <c:ptCount val="15"/>
                <c:pt idx="0">
                  <c:v>9988</c:v>
                </c:pt>
                <c:pt idx="1">
                  <c:v>9988</c:v>
                </c:pt>
                <c:pt idx="2">
                  <c:v>9988</c:v>
                </c:pt>
                <c:pt idx="3">
                  <c:v>9988</c:v>
                </c:pt>
                <c:pt idx="4">
                  <c:v>9988</c:v>
                </c:pt>
                <c:pt idx="5">
                  <c:v>9988</c:v>
                </c:pt>
                <c:pt idx="6">
                  <c:v>9988</c:v>
                </c:pt>
                <c:pt idx="7">
                  <c:v>9988</c:v>
                </c:pt>
                <c:pt idx="8">
                  <c:v>9988</c:v>
                </c:pt>
                <c:pt idx="9">
                  <c:v>9988</c:v>
                </c:pt>
                <c:pt idx="10">
                  <c:v>9988</c:v>
                </c:pt>
                <c:pt idx="11">
                  <c:v>9988</c:v>
                </c:pt>
                <c:pt idx="12">
                  <c:v>9988</c:v>
                </c:pt>
                <c:pt idx="13">
                  <c:v>9988</c:v>
                </c:pt>
                <c:pt idx="14">
                  <c:v>9988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D592-584C-82B9-BDC28D08C0D5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HSC OOS</c:v>
                </c:pt>
              </c:strCache>
            </c:strRef>
          </c:tx>
          <c:marker>
            <c:symbol val="none"/>
          </c:marke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D592-584C-82B9-BDC28D08C0D5}"/>
                </c:ext>
              </c:extLst>
            </c:dLbl>
            <c:numFmt formatCode="&quot;$&quot;#,##0.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Sheet1!$A$2:$A$16</c:f>
              <c:strCache>
                <c:ptCount val="15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Augusta</c:v>
                </c:pt>
                <c:pt idx="13">
                  <c:v>ETSU</c:v>
                </c:pt>
                <c:pt idx="14">
                  <c:v>UMiss MC</c:v>
                </c:pt>
              </c:strCache>
            </c:strRef>
          </c:cat>
          <c:val>
            <c:numRef>
              <c:f>Sheet1!$F$2:$F$16</c:f>
              <c:numCache>
                <c:formatCode>#,##0</c:formatCode>
                <c:ptCount val="15"/>
                <c:pt idx="0">
                  <c:v>19976</c:v>
                </c:pt>
                <c:pt idx="1">
                  <c:v>19976</c:v>
                </c:pt>
                <c:pt idx="2">
                  <c:v>19976</c:v>
                </c:pt>
                <c:pt idx="3">
                  <c:v>19976</c:v>
                </c:pt>
                <c:pt idx="4">
                  <c:v>19976</c:v>
                </c:pt>
                <c:pt idx="5">
                  <c:v>19976</c:v>
                </c:pt>
                <c:pt idx="6">
                  <c:v>19976</c:v>
                </c:pt>
                <c:pt idx="7">
                  <c:v>19976</c:v>
                </c:pt>
                <c:pt idx="8">
                  <c:v>19976</c:v>
                </c:pt>
                <c:pt idx="9">
                  <c:v>19976</c:v>
                </c:pt>
                <c:pt idx="10">
                  <c:v>19976</c:v>
                </c:pt>
                <c:pt idx="11">
                  <c:v>19976</c:v>
                </c:pt>
                <c:pt idx="12">
                  <c:v>19976</c:v>
                </c:pt>
                <c:pt idx="13">
                  <c:v>19976</c:v>
                </c:pt>
                <c:pt idx="14">
                  <c:v>19976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D592-584C-82B9-BDC28D08C0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720448"/>
        <c:axId val="20997856"/>
      </c:lineChart>
      <c:catAx>
        <c:axId val="217204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 anchor="b" anchorCtr="0"/>
          <a:lstStyle/>
          <a:p>
            <a:pPr>
              <a:defRPr sz="900"/>
            </a:pPr>
            <a:endParaRPr lang="en-US"/>
          </a:p>
        </c:txPr>
        <c:crossAx val="20997856"/>
        <c:crosses val="autoZero"/>
        <c:auto val="1"/>
        <c:lblAlgn val="ctr"/>
        <c:lblOffset val="100"/>
        <c:noMultiLvlLbl val="0"/>
      </c:catAx>
      <c:valAx>
        <c:axId val="20997856"/>
        <c:scaling>
          <c:orientation val="minMax"/>
          <c:min val="0"/>
        </c:scaling>
        <c:delete val="0"/>
        <c:axPos val="l"/>
        <c:majorGridlines/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21720448"/>
        <c:crosses val="autoZero"/>
        <c:crossBetween val="between"/>
        <c:majorUnit val="5000"/>
        <c:dispUnits>
          <c:builtInUnit val="thousands"/>
          <c:dispUnits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</c:dispUnitsLbl>
        </c:dispUnits>
      </c:valAx>
      <c:spPr>
        <a:ln>
          <a:solidFill>
            <a:schemeClr val="accent1"/>
          </a:solidFill>
        </a:ln>
      </c:spPr>
    </c:plotArea>
    <c:legend>
      <c:legendPos val="l"/>
      <c:legendEntry>
        <c:idx val="0"/>
        <c:txPr>
          <a:bodyPr/>
          <a:lstStyle/>
          <a:p>
            <a:pPr>
              <a:defRPr sz="1000">
                <a:solidFill>
                  <a:schemeClr val="tx1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4.0345824827452111E-3"/>
          <c:y val="0.55290654361767244"/>
          <c:w val="0.12445258578788763"/>
          <c:h val="0.41891856395169391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spPr>
    <a:ln w="31750">
      <a:solidFill>
        <a:srgbClr val="00B050"/>
      </a:solidFill>
    </a:ln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anchor="ctr" anchorCtr="0"/>
          <a:lstStyle/>
          <a:p>
            <a:pPr>
              <a:defRPr sz="1200"/>
            </a:pPr>
            <a:r>
              <a:rPr lang="en-US" sz="1200" baseline="0" dirty="0"/>
              <a:t>Out Of State Tuition Peer Analysis (BS Dental Hygiene)</a:t>
            </a:r>
          </a:p>
        </c:rich>
      </c:tx>
      <c:layout>
        <c:manualLayout>
          <c:xMode val="edge"/>
          <c:yMode val="edge"/>
          <c:x val="0.39735481178315707"/>
          <c:y val="5.013564288129118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7342993584135316"/>
          <c:y val="0.17638289725784997"/>
          <c:w val="0.79939681150967223"/>
          <c:h val="0.552253929560792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Competion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F43A-034F-92AC-395EE73D246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F43A-034F-92AC-395EE73D246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F43A-034F-92AC-395EE73D246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F43A-034F-92AC-395EE73D2469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F43A-034F-92AC-395EE73D2469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F43A-034F-92AC-395EE73D2469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F43A-034F-92AC-395EE73D2469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F-F43A-034F-92AC-395EE73D2469}"/>
              </c:ext>
            </c:extLst>
          </c:dPt>
          <c:dPt>
            <c:idx val="9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11-F43A-034F-92AC-395EE73D2469}"/>
              </c:ext>
            </c:extLst>
          </c:dPt>
          <c:dPt>
            <c:idx val="10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13-F43A-034F-92AC-395EE73D2469}"/>
              </c:ext>
            </c:extLst>
          </c:dPt>
          <c:dLbls>
            <c:numFmt formatCode="&quot;$&quot;#,##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0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Augusta</c:v>
                </c:pt>
                <c:pt idx="13">
                  <c:v>ETSU</c:v>
                </c:pt>
                <c:pt idx="14">
                  <c:v>UMiss MC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 formatCode="#,##0">
                  <c:v>11494</c:v>
                </c:pt>
                <c:pt idx="2" formatCode="#,##0">
                  <c:v>27710</c:v>
                </c:pt>
                <c:pt idx="3" formatCode="#,##0">
                  <c:v>24875</c:v>
                </c:pt>
                <c:pt idx="5" formatCode="#,##0">
                  <c:v>20592</c:v>
                </c:pt>
                <c:pt idx="6" formatCode="#,##0">
                  <c:v>19200</c:v>
                </c:pt>
                <c:pt idx="9" formatCode="#,##0">
                  <c:v>30819</c:v>
                </c:pt>
                <c:pt idx="10" formatCode="#,##0">
                  <c:v>19312</c:v>
                </c:pt>
                <c:pt idx="12" formatCode="#,##0">
                  <c:v>28378</c:v>
                </c:pt>
                <c:pt idx="13" formatCode="#,##0">
                  <c:v>18246</c:v>
                </c:pt>
                <c:pt idx="14" formatCode="#,##0">
                  <c:v>25597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F43A-034F-92AC-395EE73D24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160336"/>
        <c:axId val="105928832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Peer Group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none"/>
          </c:marker>
          <c:cat>
            <c:strRef>
              <c:f>Sheet1!$A$2:$A$16</c:f>
              <c:strCache>
                <c:ptCount val="15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Augusta</c:v>
                </c:pt>
                <c:pt idx="13">
                  <c:v>ETSU</c:v>
                </c:pt>
                <c:pt idx="14">
                  <c:v>UMiss MC</c:v>
                </c:pt>
              </c:strCache>
            </c:strRef>
          </c:cat>
          <c:val>
            <c:numRef>
              <c:f>Sheet1!$C$2:$C$16</c:f>
              <c:numCache>
                <c:formatCode>General</c:formatCode>
                <c:ptCount val="1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F43A-034F-92AC-395EE73D246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Aspirational</c:v>
                </c:pt>
              </c:strCache>
            </c:strRef>
          </c:tx>
          <c:spPr>
            <a:ln>
              <a:solidFill>
                <a:schemeClr val="accent3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strRef>
              <c:f>Sheet1!$A$2:$A$16</c:f>
              <c:strCache>
                <c:ptCount val="15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Augusta</c:v>
                </c:pt>
                <c:pt idx="13">
                  <c:v>ETSU</c:v>
                </c:pt>
                <c:pt idx="14">
                  <c:v>UMiss MC</c:v>
                </c:pt>
              </c:strCache>
            </c:strRef>
          </c:cat>
          <c:val>
            <c:numRef>
              <c:f>Sheet1!$D$2:$D$16</c:f>
              <c:numCache>
                <c:formatCode>General</c:formatCode>
                <c:ptCount val="1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F43A-034F-92AC-395EE73D246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HSC In St</c:v>
                </c:pt>
              </c:strCache>
            </c:strRef>
          </c:tx>
          <c:spPr>
            <a:ln>
              <a:solidFill>
                <a:schemeClr val="accent2">
                  <a:lumMod val="60000"/>
                  <a:lumOff val="40000"/>
                </a:schemeClr>
              </a:solidFill>
            </a:ln>
          </c:spPr>
          <c:marker>
            <c:symbol val="none"/>
          </c:marke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F43A-034F-92AC-395EE73D2469}"/>
                </c:ext>
              </c:extLst>
            </c:dLbl>
            <c:numFmt formatCode="&quot;$&quot;#,##0.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Sheet1!$A$2:$A$16</c:f>
              <c:strCache>
                <c:ptCount val="15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Augusta</c:v>
                </c:pt>
                <c:pt idx="13">
                  <c:v>ETSU</c:v>
                </c:pt>
                <c:pt idx="14">
                  <c:v>UMiss MC</c:v>
                </c:pt>
              </c:strCache>
            </c:strRef>
          </c:cat>
          <c:val>
            <c:numRef>
              <c:f>Sheet1!$E$2:$E$16</c:f>
              <c:numCache>
                <c:formatCode>#,##0</c:formatCode>
                <c:ptCount val="15"/>
                <c:pt idx="0">
                  <c:v>9988</c:v>
                </c:pt>
                <c:pt idx="1">
                  <c:v>9988</c:v>
                </c:pt>
                <c:pt idx="2">
                  <c:v>9988</c:v>
                </c:pt>
                <c:pt idx="3">
                  <c:v>9988</c:v>
                </c:pt>
                <c:pt idx="4">
                  <c:v>9988</c:v>
                </c:pt>
                <c:pt idx="5">
                  <c:v>9988</c:v>
                </c:pt>
                <c:pt idx="6">
                  <c:v>9988</c:v>
                </c:pt>
                <c:pt idx="7">
                  <c:v>9988</c:v>
                </c:pt>
                <c:pt idx="8">
                  <c:v>9988</c:v>
                </c:pt>
                <c:pt idx="9">
                  <c:v>9988</c:v>
                </c:pt>
                <c:pt idx="10">
                  <c:v>9988</c:v>
                </c:pt>
                <c:pt idx="11">
                  <c:v>9988</c:v>
                </c:pt>
                <c:pt idx="12">
                  <c:v>9988</c:v>
                </c:pt>
                <c:pt idx="13">
                  <c:v>9988</c:v>
                </c:pt>
                <c:pt idx="14">
                  <c:v>9988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F43A-034F-92AC-395EE73D246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HSC OOS</c:v>
                </c:pt>
              </c:strCache>
            </c:strRef>
          </c:tx>
          <c:marker>
            <c:symbol val="none"/>
          </c:marke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F43A-034F-92AC-395EE73D2469}"/>
                </c:ext>
              </c:extLst>
            </c:dLbl>
            <c:numFmt formatCode="&quot;$&quot;#,##0.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Sheet1!$A$2:$A$16</c:f>
              <c:strCache>
                <c:ptCount val="15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Augusta</c:v>
                </c:pt>
                <c:pt idx="13">
                  <c:v>ETSU</c:v>
                </c:pt>
                <c:pt idx="14">
                  <c:v>UMiss MC</c:v>
                </c:pt>
              </c:strCache>
            </c:strRef>
          </c:cat>
          <c:val>
            <c:numRef>
              <c:f>Sheet1!$F$2:$F$16</c:f>
              <c:numCache>
                <c:formatCode>#,##0</c:formatCode>
                <c:ptCount val="15"/>
                <c:pt idx="0">
                  <c:v>19976</c:v>
                </c:pt>
                <c:pt idx="1">
                  <c:v>19976</c:v>
                </c:pt>
                <c:pt idx="2">
                  <c:v>19976</c:v>
                </c:pt>
                <c:pt idx="3">
                  <c:v>19976</c:v>
                </c:pt>
                <c:pt idx="4">
                  <c:v>19976</c:v>
                </c:pt>
                <c:pt idx="5">
                  <c:v>19976</c:v>
                </c:pt>
                <c:pt idx="6">
                  <c:v>19976</c:v>
                </c:pt>
                <c:pt idx="7">
                  <c:v>19976</c:v>
                </c:pt>
                <c:pt idx="8">
                  <c:v>19976</c:v>
                </c:pt>
                <c:pt idx="9">
                  <c:v>19976</c:v>
                </c:pt>
                <c:pt idx="10">
                  <c:v>19976</c:v>
                </c:pt>
                <c:pt idx="11">
                  <c:v>19976</c:v>
                </c:pt>
                <c:pt idx="12">
                  <c:v>19976</c:v>
                </c:pt>
                <c:pt idx="13">
                  <c:v>19976</c:v>
                </c:pt>
                <c:pt idx="14">
                  <c:v>19976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F43A-034F-92AC-395EE73D24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160336"/>
        <c:axId val="105928832"/>
      </c:lineChart>
      <c:catAx>
        <c:axId val="431603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 anchor="b" anchorCtr="0"/>
          <a:lstStyle/>
          <a:p>
            <a:pPr>
              <a:defRPr sz="900"/>
            </a:pPr>
            <a:endParaRPr lang="en-US"/>
          </a:p>
        </c:txPr>
        <c:crossAx val="105928832"/>
        <c:crosses val="autoZero"/>
        <c:auto val="1"/>
        <c:lblAlgn val="ctr"/>
        <c:lblOffset val="100"/>
        <c:noMultiLvlLbl val="0"/>
      </c:catAx>
      <c:valAx>
        <c:axId val="105928832"/>
        <c:scaling>
          <c:orientation val="minMax"/>
          <c:max val="45000"/>
          <c:min val="0"/>
        </c:scaling>
        <c:delete val="0"/>
        <c:axPos val="l"/>
        <c:majorGridlines/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43160336"/>
        <c:crosses val="autoZero"/>
        <c:crossBetween val="between"/>
        <c:majorUnit val="10000"/>
        <c:dispUnits>
          <c:builtInUnit val="thousands"/>
          <c:dispUnits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</c:dispUnitsLbl>
        </c:dispUnits>
      </c:valAx>
      <c:spPr>
        <a:ln>
          <a:solidFill>
            <a:schemeClr val="accent1"/>
          </a:solidFill>
        </a:ln>
      </c:spPr>
    </c:plotArea>
    <c:legend>
      <c:legendPos val="l"/>
      <c:layout>
        <c:manualLayout>
          <c:xMode val="edge"/>
          <c:yMode val="edge"/>
          <c:x val="0"/>
          <c:y val="0.47025371828521428"/>
          <c:w val="0.1215745601244289"/>
          <c:h val="0.41858595800524934"/>
        </c:manualLayout>
      </c:layout>
      <c:overlay val="0"/>
      <c:spPr>
        <a:ln>
          <a:noFill/>
        </a:ln>
      </c:spPr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spPr>
    <a:ln w="31750">
      <a:solidFill>
        <a:srgbClr val="00B050"/>
      </a:solidFill>
    </a:ln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anchor="ctr" anchorCtr="0"/>
          <a:lstStyle/>
          <a:p>
            <a:pPr algn="ctr">
              <a:defRPr sz="1200"/>
            </a:pPr>
            <a:r>
              <a:rPr lang="en-US" sz="1200" dirty="0"/>
              <a:t>In</a:t>
            </a:r>
            <a:r>
              <a:rPr lang="en-US" sz="1200" baseline="0" dirty="0"/>
              <a:t>–State Tuition Peer Analysis (DDS)</a:t>
            </a:r>
          </a:p>
        </c:rich>
      </c:tx>
      <c:layout>
        <c:manualLayout>
          <c:xMode val="edge"/>
          <c:yMode val="edge"/>
          <c:x val="0.39906918299297162"/>
          <c:y val="2.3987842036986735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689970734817241"/>
          <c:y val="8.6740881527740052E-2"/>
          <c:w val="0.78805576673742694"/>
          <c:h val="0.713813300910914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Competion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6A97-9B44-ABD1-4FDAD5F58346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3-6A97-9B44-ABD1-4FDAD5F58346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5-6A97-9B44-ABD1-4FDAD5F58346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7-6A97-9B44-ABD1-4FDAD5F58346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6A97-9B44-ABD1-4FDAD5F58346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6A97-9B44-ABD1-4FDAD5F58346}"/>
              </c:ext>
            </c:extLst>
          </c:dPt>
          <c:dPt>
            <c:idx val="6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D-6A97-9B44-ABD1-4FDAD5F58346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F-6A97-9B44-ABD1-4FDAD5F58346}"/>
              </c:ext>
            </c:extLst>
          </c:dPt>
          <c:dPt>
            <c:idx val="8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11-6A97-9B44-ABD1-4FDAD5F58346}"/>
              </c:ext>
            </c:extLst>
          </c:dPt>
          <c:dPt>
            <c:idx val="9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13-6A97-9B44-ABD1-4FDAD5F58346}"/>
              </c:ext>
            </c:extLst>
          </c:dPt>
          <c:dPt>
            <c:idx val="10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15-6A97-9B44-ABD1-4FDAD5F58346}"/>
              </c:ext>
            </c:extLst>
          </c:dPt>
          <c:dLbls>
            <c:numFmt formatCode="&quot;$&quot;#,##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0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Sheet1!$A$2:$A$17</c:f>
              <c:strCache>
                <c:ptCount val="16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OUHSC</c:v>
                </c:pt>
                <c:pt idx="13">
                  <c:v>UAB</c:v>
                </c:pt>
                <c:pt idx="14">
                  <c:v>UK</c:v>
                </c:pt>
                <c:pt idx="15">
                  <c:v>UL</c:v>
                </c:pt>
              </c:strCache>
            </c:strRef>
          </c:cat>
          <c:val>
            <c:numRef>
              <c:f>Sheet1!$B$2:$B$17</c:f>
              <c:numCache>
                <c:formatCode>#,##0</c:formatCode>
                <c:ptCount val="16"/>
                <c:pt idx="0">
                  <c:v>28418</c:v>
                </c:pt>
                <c:pt idx="1">
                  <c:v>47415</c:v>
                </c:pt>
                <c:pt idx="2">
                  <c:v>40450</c:v>
                </c:pt>
                <c:pt idx="3">
                  <c:v>29869</c:v>
                </c:pt>
                <c:pt idx="6">
                  <c:v>24200</c:v>
                </c:pt>
                <c:pt idx="8">
                  <c:v>45720</c:v>
                </c:pt>
                <c:pt idx="9">
                  <c:v>37692.5</c:v>
                </c:pt>
                <c:pt idx="10">
                  <c:v>30869</c:v>
                </c:pt>
                <c:pt idx="12">
                  <c:v>29869</c:v>
                </c:pt>
                <c:pt idx="13">
                  <c:v>28000</c:v>
                </c:pt>
                <c:pt idx="14">
                  <c:v>35584</c:v>
                </c:pt>
                <c:pt idx="15">
                  <c:v>35532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6A97-9B44-ABD1-4FDAD5F583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4766112"/>
        <c:axId val="104628960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Peer Group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strRef>
              <c:f>Sheet1!$A$2:$A$17</c:f>
              <c:strCache>
                <c:ptCount val="16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OUHSC</c:v>
                </c:pt>
                <c:pt idx="13">
                  <c:v>UAB</c:v>
                </c:pt>
                <c:pt idx="14">
                  <c:v>UK</c:v>
                </c:pt>
                <c:pt idx="15">
                  <c:v>UL</c:v>
                </c:pt>
              </c:strCache>
            </c:strRef>
          </c:cat>
          <c:val>
            <c:numRef>
              <c:f>Sheet1!$C$2:$C$17</c:f>
              <c:numCache>
                <c:formatCode>General</c:formatCode>
                <c:ptCount val="1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6A97-9B44-ABD1-4FDAD5F5834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Aspirational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strRef>
              <c:f>Sheet1!$A$2:$A$17</c:f>
              <c:strCache>
                <c:ptCount val="16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OUHSC</c:v>
                </c:pt>
                <c:pt idx="13">
                  <c:v>UAB</c:v>
                </c:pt>
                <c:pt idx="14">
                  <c:v>UK</c:v>
                </c:pt>
                <c:pt idx="15">
                  <c:v>UL</c:v>
                </c:pt>
              </c:strCache>
            </c:strRef>
          </c:cat>
          <c:val>
            <c:numRef>
              <c:f>Sheet1!$D$2:$D$17</c:f>
              <c:numCache>
                <c:formatCode>General</c:formatCode>
                <c:ptCount val="1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8-6A97-9B44-ABD1-4FDAD5F5834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HSC In St</c:v>
                </c:pt>
              </c:strCache>
            </c:strRef>
          </c:tx>
          <c:spPr>
            <a:ln>
              <a:solidFill>
                <a:srgbClr val="F79646">
                  <a:lumMod val="75000"/>
                </a:srgbClr>
              </a:solidFill>
            </a:ln>
          </c:spPr>
          <c:marker>
            <c:symbol val="none"/>
          </c:marker>
          <c:dLbls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6A97-9B44-ABD1-4FDAD5F58346}"/>
                </c:ext>
              </c:extLst>
            </c:dLbl>
            <c:numFmt formatCode="&quot;$&quot;#,##0.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Sheet1!$A$2:$A$17</c:f>
              <c:strCache>
                <c:ptCount val="16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OUHSC</c:v>
                </c:pt>
                <c:pt idx="13">
                  <c:v>UAB</c:v>
                </c:pt>
                <c:pt idx="14">
                  <c:v>UK</c:v>
                </c:pt>
                <c:pt idx="15">
                  <c:v>UL</c:v>
                </c:pt>
              </c:strCache>
            </c:strRef>
          </c:cat>
          <c:val>
            <c:numRef>
              <c:f>Sheet1!$E$2:$E$17</c:f>
              <c:numCache>
                <c:formatCode>#,##0</c:formatCode>
                <c:ptCount val="16"/>
                <c:pt idx="0">
                  <c:v>30388</c:v>
                </c:pt>
                <c:pt idx="1">
                  <c:v>30388</c:v>
                </c:pt>
                <c:pt idx="2">
                  <c:v>30388</c:v>
                </c:pt>
                <c:pt idx="3">
                  <c:v>30388</c:v>
                </c:pt>
                <c:pt idx="4">
                  <c:v>30388</c:v>
                </c:pt>
                <c:pt idx="5">
                  <c:v>30388</c:v>
                </c:pt>
                <c:pt idx="6">
                  <c:v>30388</c:v>
                </c:pt>
                <c:pt idx="7">
                  <c:v>30388</c:v>
                </c:pt>
                <c:pt idx="8">
                  <c:v>30388</c:v>
                </c:pt>
                <c:pt idx="9">
                  <c:v>30388</c:v>
                </c:pt>
                <c:pt idx="10">
                  <c:v>30388</c:v>
                </c:pt>
                <c:pt idx="11">
                  <c:v>30388</c:v>
                </c:pt>
                <c:pt idx="12">
                  <c:v>30388</c:v>
                </c:pt>
                <c:pt idx="13">
                  <c:v>30388</c:v>
                </c:pt>
                <c:pt idx="14">
                  <c:v>30388</c:v>
                </c:pt>
                <c:pt idx="15">
                  <c:v>30388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6A97-9B44-ABD1-4FDAD5F5834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HSC OOS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6A97-9B44-ABD1-4FDAD5F58346}"/>
                </c:ext>
              </c:extLst>
            </c:dLbl>
            <c:numFmt formatCode="&quot;$&quot;#,##0.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Sheet1!$A$2:$A$17</c:f>
              <c:strCache>
                <c:ptCount val="16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OUHSC</c:v>
                </c:pt>
                <c:pt idx="13">
                  <c:v>UAB</c:v>
                </c:pt>
                <c:pt idx="14">
                  <c:v>UK</c:v>
                </c:pt>
                <c:pt idx="15">
                  <c:v>UL</c:v>
                </c:pt>
              </c:strCache>
            </c:strRef>
          </c:cat>
          <c:val>
            <c:numRef>
              <c:f>Sheet1!$F$2:$F$17</c:f>
              <c:numCache>
                <c:formatCode>General</c:formatCode>
                <c:ptCount val="16"/>
                <c:pt idx="0">
                  <c:v>69178</c:v>
                </c:pt>
                <c:pt idx="1">
                  <c:v>69178</c:v>
                </c:pt>
                <c:pt idx="2">
                  <c:v>69178</c:v>
                </c:pt>
                <c:pt idx="3">
                  <c:v>69178</c:v>
                </c:pt>
                <c:pt idx="4">
                  <c:v>69178</c:v>
                </c:pt>
                <c:pt idx="5">
                  <c:v>69178</c:v>
                </c:pt>
                <c:pt idx="6">
                  <c:v>69178</c:v>
                </c:pt>
                <c:pt idx="7">
                  <c:v>69178</c:v>
                </c:pt>
                <c:pt idx="8">
                  <c:v>69178</c:v>
                </c:pt>
                <c:pt idx="9">
                  <c:v>69178</c:v>
                </c:pt>
                <c:pt idx="10">
                  <c:v>69178</c:v>
                </c:pt>
                <c:pt idx="11">
                  <c:v>69178</c:v>
                </c:pt>
                <c:pt idx="12">
                  <c:v>69178</c:v>
                </c:pt>
                <c:pt idx="13">
                  <c:v>69178</c:v>
                </c:pt>
                <c:pt idx="14">
                  <c:v>69178</c:v>
                </c:pt>
                <c:pt idx="15">
                  <c:v>69178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B-6A97-9B44-ABD1-4FDAD5F583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4766112"/>
        <c:axId val="104628960"/>
      </c:lineChart>
      <c:catAx>
        <c:axId val="1047661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 anchor="b" anchorCtr="0"/>
          <a:lstStyle/>
          <a:p>
            <a:pPr>
              <a:defRPr sz="900"/>
            </a:pPr>
            <a:endParaRPr lang="en-US"/>
          </a:p>
        </c:txPr>
        <c:crossAx val="104628960"/>
        <c:crosses val="autoZero"/>
        <c:auto val="1"/>
        <c:lblAlgn val="ctr"/>
        <c:lblOffset val="100"/>
        <c:noMultiLvlLbl val="0"/>
      </c:catAx>
      <c:valAx>
        <c:axId val="104628960"/>
        <c:scaling>
          <c:orientation val="minMax"/>
          <c:min val="0"/>
        </c:scaling>
        <c:delete val="0"/>
        <c:axPos val="l"/>
        <c:majorGridlines/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04766112"/>
        <c:crosses val="autoZero"/>
        <c:crossBetween val="between"/>
        <c:majorUnit val="10000"/>
        <c:dispUnits>
          <c:builtInUnit val="thousands"/>
          <c:dispUnits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</c:dispUnitsLbl>
        </c:dispUnits>
      </c:valAx>
      <c:spPr>
        <a:ln>
          <a:solidFill>
            <a:schemeClr val="accent1"/>
          </a:solidFill>
        </a:ln>
      </c:spPr>
    </c:plotArea>
    <c:legend>
      <c:legendPos val="l"/>
      <c:layout>
        <c:manualLayout>
          <c:xMode val="edge"/>
          <c:yMode val="edge"/>
          <c:x val="0"/>
          <c:y val="0.41299891392886234"/>
          <c:w val="0.1215745601244289"/>
          <c:h val="0.41858595800524934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spPr>
    <a:ln w="31750">
      <a:solidFill>
        <a:srgbClr val="00B050"/>
      </a:solidFill>
    </a:ln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anchor="ctr" anchorCtr="0"/>
          <a:lstStyle/>
          <a:p>
            <a:pPr>
              <a:defRPr sz="1200"/>
            </a:pPr>
            <a:r>
              <a:rPr lang="en-US" sz="1200" baseline="0" dirty="0"/>
              <a:t>Out Of State Tuition Peer Analysis (DDS)</a:t>
            </a:r>
          </a:p>
        </c:rich>
      </c:tx>
      <c:layout>
        <c:manualLayout>
          <c:xMode val="edge"/>
          <c:yMode val="edge"/>
          <c:x val="0.38767104824360538"/>
          <c:y val="2.5439177232954614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6573765866659729"/>
          <c:y val="0.10360152096372569"/>
          <c:w val="0.79031406555640238"/>
          <c:h val="0.712082909345965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Competition</c:v>
                </c:pt>
              </c:strCache>
            </c:strRef>
          </c:tx>
          <c:spPr>
            <a:solidFill>
              <a:srgbClr val="8064A2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4956-B846-B35E-9D7E1550498F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3-4956-B846-B35E-9D7E1550498F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5-4956-B846-B35E-9D7E1550498F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7-4956-B846-B35E-9D7E1550498F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4956-B846-B35E-9D7E1550498F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4956-B846-B35E-9D7E1550498F}"/>
              </c:ext>
            </c:extLst>
          </c:dPt>
          <c:dPt>
            <c:idx val="6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D-4956-B846-B35E-9D7E1550498F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4956-B846-B35E-9D7E1550498F}"/>
              </c:ext>
            </c:extLst>
          </c:dPt>
          <c:dPt>
            <c:idx val="8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11-4956-B846-B35E-9D7E1550498F}"/>
              </c:ext>
            </c:extLst>
          </c:dPt>
          <c:dPt>
            <c:idx val="9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13-4956-B846-B35E-9D7E1550498F}"/>
              </c:ext>
            </c:extLst>
          </c:dPt>
          <c:dPt>
            <c:idx val="10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15-4956-B846-B35E-9D7E1550498F}"/>
              </c:ext>
            </c:extLst>
          </c:dPt>
          <c:dLbls>
            <c:numFmt formatCode="&quot;$&quot;#,##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0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Sheet1!$A$2:$A$17</c:f>
              <c:strCache>
                <c:ptCount val="16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OUHSC</c:v>
                </c:pt>
                <c:pt idx="13">
                  <c:v>UAB</c:v>
                </c:pt>
                <c:pt idx="14">
                  <c:v>UK</c:v>
                </c:pt>
                <c:pt idx="15">
                  <c:v>UL</c:v>
                </c:pt>
              </c:strCache>
            </c:strRef>
          </c:cat>
          <c:val>
            <c:numRef>
              <c:f>Sheet1!$B$2:$B$17</c:f>
              <c:numCache>
                <c:formatCode>#,##0</c:formatCode>
                <c:ptCount val="16"/>
                <c:pt idx="0">
                  <c:v>57146</c:v>
                </c:pt>
                <c:pt idx="1">
                  <c:v>83290</c:v>
                </c:pt>
                <c:pt idx="2">
                  <c:v>80457.5</c:v>
                </c:pt>
                <c:pt idx="3">
                  <c:v>70895</c:v>
                </c:pt>
                <c:pt idx="6">
                  <c:v>34950</c:v>
                </c:pt>
                <c:pt idx="8">
                  <c:v>73803</c:v>
                </c:pt>
                <c:pt idx="9">
                  <c:v>78238</c:v>
                </c:pt>
                <c:pt idx="10">
                  <c:v>42242</c:v>
                </c:pt>
                <c:pt idx="12">
                  <c:v>70895</c:v>
                </c:pt>
                <c:pt idx="13">
                  <c:v>65000</c:v>
                </c:pt>
                <c:pt idx="14">
                  <c:v>76684</c:v>
                </c:pt>
                <c:pt idx="15">
                  <c:v>74128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4956-B846-B35E-9D7E155049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802720"/>
        <c:axId val="105805552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Peer Group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strRef>
              <c:f>Sheet1!$A$2:$A$17</c:f>
              <c:strCache>
                <c:ptCount val="16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OUHSC</c:v>
                </c:pt>
                <c:pt idx="13">
                  <c:v>UAB</c:v>
                </c:pt>
                <c:pt idx="14">
                  <c:v>UK</c:v>
                </c:pt>
                <c:pt idx="15">
                  <c:v>UL</c:v>
                </c:pt>
              </c:strCache>
            </c:strRef>
          </c:cat>
          <c:val>
            <c:numRef>
              <c:f>Sheet1!$C$2:$C$17</c:f>
              <c:numCache>
                <c:formatCode>General</c:formatCode>
                <c:ptCount val="1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4956-B846-B35E-9D7E1550498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Aspirational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strRef>
              <c:f>Sheet1!$A$2:$A$17</c:f>
              <c:strCache>
                <c:ptCount val="16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OUHSC</c:v>
                </c:pt>
                <c:pt idx="13">
                  <c:v>UAB</c:v>
                </c:pt>
                <c:pt idx="14">
                  <c:v>UK</c:v>
                </c:pt>
                <c:pt idx="15">
                  <c:v>UL</c:v>
                </c:pt>
              </c:strCache>
            </c:strRef>
          </c:cat>
          <c:val>
            <c:numRef>
              <c:f>Sheet1!$D$2:$D$17</c:f>
              <c:numCache>
                <c:formatCode>General</c:formatCode>
                <c:ptCount val="1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8-4956-B846-B35E-9D7E1550498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UTHSC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dLbls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4956-B846-B35E-9D7E1550498F}"/>
                </c:ext>
              </c:extLst>
            </c:dLbl>
            <c:numFmt formatCode="&quot;$&quot;#,##0.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Sheet1!$A$2:$A$17</c:f>
              <c:strCache>
                <c:ptCount val="16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OUHSC</c:v>
                </c:pt>
                <c:pt idx="13">
                  <c:v>UAB</c:v>
                </c:pt>
                <c:pt idx="14">
                  <c:v>UK</c:v>
                </c:pt>
                <c:pt idx="15">
                  <c:v>UL</c:v>
                </c:pt>
              </c:strCache>
            </c:strRef>
          </c:cat>
          <c:val>
            <c:numRef>
              <c:f>Sheet1!$E$2:$E$17</c:f>
              <c:numCache>
                <c:formatCode>#,##0</c:formatCode>
                <c:ptCount val="16"/>
                <c:pt idx="0">
                  <c:v>69148</c:v>
                </c:pt>
                <c:pt idx="1">
                  <c:v>69148</c:v>
                </c:pt>
                <c:pt idx="2">
                  <c:v>69148</c:v>
                </c:pt>
                <c:pt idx="3">
                  <c:v>69148</c:v>
                </c:pt>
                <c:pt idx="4">
                  <c:v>69148</c:v>
                </c:pt>
                <c:pt idx="5">
                  <c:v>69148</c:v>
                </c:pt>
                <c:pt idx="6">
                  <c:v>69148</c:v>
                </c:pt>
                <c:pt idx="7">
                  <c:v>69148</c:v>
                </c:pt>
                <c:pt idx="8">
                  <c:v>69148</c:v>
                </c:pt>
                <c:pt idx="9">
                  <c:v>69148</c:v>
                </c:pt>
                <c:pt idx="10">
                  <c:v>69148</c:v>
                </c:pt>
                <c:pt idx="11">
                  <c:v>69148</c:v>
                </c:pt>
                <c:pt idx="12">
                  <c:v>69148</c:v>
                </c:pt>
                <c:pt idx="13">
                  <c:v>69148</c:v>
                </c:pt>
                <c:pt idx="14">
                  <c:v>69148</c:v>
                </c:pt>
                <c:pt idx="15">
                  <c:v>69148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4956-B846-B35E-9D7E1550498F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HSC OOS</c:v>
                </c:pt>
              </c:strCache>
            </c:strRef>
          </c:tx>
          <c:spPr>
            <a:ln>
              <a:solidFill>
                <a:srgbClr val="F79646">
                  <a:lumMod val="75000"/>
                </a:srgbClr>
              </a:solidFill>
            </a:ln>
          </c:spPr>
          <c:marker>
            <c:symbol val="none"/>
          </c:marker>
          <c:dLbls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4956-B846-B35E-9D7E1550498F}"/>
                </c:ext>
              </c:extLst>
            </c:dLbl>
            <c:numFmt formatCode="&quot;$&quot;#,##0.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Sheet1!$A$2:$A$17</c:f>
              <c:strCache>
                <c:ptCount val="16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OUHSC</c:v>
                </c:pt>
                <c:pt idx="13">
                  <c:v>UAB</c:v>
                </c:pt>
                <c:pt idx="14">
                  <c:v>UK</c:v>
                </c:pt>
                <c:pt idx="15">
                  <c:v>UL</c:v>
                </c:pt>
              </c:strCache>
            </c:strRef>
          </c:cat>
          <c:val>
            <c:numRef>
              <c:f>Sheet1!$F$2:$F$17</c:f>
              <c:numCache>
                <c:formatCode>#,##0</c:formatCode>
                <c:ptCount val="16"/>
                <c:pt idx="0">
                  <c:v>30388</c:v>
                </c:pt>
                <c:pt idx="1">
                  <c:v>30388</c:v>
                </c:pt>
                <c:pt idx="2">
                  <c:v>30388</c:v>
                </c:pt>
                <c:pt idx="3">
                  <c:v>30388</c:v>
                </c:pt>
                <c:pt idx="4">
                  <c:v>30388</c:v>
                </c:pt>
                <c:pt idx="5">
                  <c:v>30388</c:v>
                </c:pt>
                <c:pt idx="6">
                  <c:v>30388</c:v>
                </c:pt>
                <c:pt idx="7">
                  <c:v>30388</c:v>
                </c:pt>
                <c:pt idx="8">
                  <c:v>30388</c:v>
                </c:pt>
                <c:pt idx="9">
                  <c:v>30388</c:v>
                </c:pt>
                <c:pt idx="10">
                  <c:v>30388</c:v>
                </c:pt>
                <c:pt idx="11">
                  <c:v>30388</c:v>
                </c:pt>
                <c:pt idx="12">
                  <c:v>30388</c:v>
                </c:pt>
                <c:pt idx="13">
                  <c:v>30388</c:v>
                </c:pt>
                <c:pt idx="14">
                  <c:v>30388</c:v>
                </c:pt>
                <c:pt idx="15">
                  <c:v>30388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B-4956-B846-B35E-9D7E155049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5802720"/>
        <c:axId val="105805552"/>
      </c:lineChart>
      <c:catAx>
        <c:axId val="1058027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 anchor="b" anchorCtr="0"/>
          <a:lstStyle/>
          <a:p>
            <a:pPr>
              <a:defRPr sz="900"/>
            </a:pPr>
            <a:endParaRPr lang="en-US"/>
          </a:p>
        </c:txPr>
        <c:crossAx val="105805552"/>
        <c:crosses val="autoZero"/>
        <c:auto val="1"/>
        <c:lblAlgn val="ctr"/>
        <c:lblOffset val="100"/>
        <c:noMultiLvlLbl val="0"/>
      </c:catAx>
      <c:valAx>
        <c:axId val="105805552"/>
        <c:scaling>
          <c:orientation val="minMax"/>
          <c:min val="0"/>
        </c:scaling>
        <c:delete val="0"/>
        <c:axPos val="l"/>
        <c:majorGridlines/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05802720"/>
        <c:crosses val="autoZero"/>
        <c:crossBetween val="between"/>
        <c:majorUnit val="10000"/>
        <c:dispUnits>
          <c:builtInUnit val="thousands"/>
          <c:dispUnits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</c:dispUnitsLbl>
        </c:dispUnits>
      </c:valAx>
      <c:spPr>
        <a:ln>
          <a:solidFill>
            <a:schemeClr val="accent1"/>
          </a:solidFill>
        </a:ln>
      </c:spPr>
    </c:plotArea>
    <c:legend>
      <c:legendPos val="l"/>
      <c:layout>
        <c:manualLayout>
          <c:xMode val="edge"/>
          <c:yMode val="edge"/>
          <c:x val="0"/>
          <c:y val="0.43623387598696656"/>
          <c:w val="0.12445258578788763"/>
          <c:h val="0.41858595800524934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spPr>
    <a:ln w="31750">
      <a:solidFill>
        <a:srgbClr val="00B050"/>
      </a:solidFill>
    </a:ln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ctr" anchorCtr="0"/>
          <a:lstStyle/>
          <a:p>
            <a:pPr algn="ctr">
              <a:defRPr sz="1200"/>
            </a:pPr>
            <a:r>
              <a:rPr lang="en-US" sz="1200" dirty="0"/>
              <a:t>In</a:t>
            </a:r>
            <a:r>
              <a:rPr lang="en-US" sz="1200" baseline="0" dirty="0"/>
              <a:t> –State Tuition Peer Analysis (CGHS)</a:t>
            </a:r>
          </a:p>
        </c:rich>
      </c:tx>
      <c:layout>
        <c:manualLayout>
          <c:xMode val="edge"/>
          <c:yMode val="edge"/>
          <c:x val="0.36257853847849097"/>
          <c:y val="8.7354465307221095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6604938271604938"/>
          <c:y val="0.10991287547389909"/>
          <c:w val="0.79426722535344096"/>
          <c:h val="0.653628244386118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Competition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0215-EE4D-B1A5-563102675107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3-0215-EE4D-B1A5-563102675107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5-0215-EE4D-B1A5-563102675107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7-0215-EE4D-B1A5-563102675107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9-0215-EE4D-B1A5-563102675107}"/>
              </c:ext>
            </c:extLst>
          </c:dPt>
          <c:dPt>
            <c:idx val="5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B-0215-EE4D-B1A5-563102675107}"/>
              </c:ext>
            </c:extLst>
          </c:dPt>
          <c:dPt>
            <c:idx val="6"/>
            <c:invertIfNegative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D-0215-EE4D-B1A5-563102675107}"/>
              </c:ext>
            </c:extLst>
          </c:dPt>
          <c:dPt>
            <c:idx val="8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F-0215-EE4D-B1A5-563102675107}"/>
              </c:ext>
            </c:extLst>
          </c:dPt>
          <c:dPt>
            <c:idx val="9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11-0215-EE4D-B1A5-563102675107}"/>
              </c:ext>
            </c:extLst>
          </c:dPt>
          <c:dPt>
            <c:idx val="10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13-0215-EE4D-B1A5-563102675107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15-0215-EE4D-B1A5-563102675107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6-0215-EE4D-B1A5-563102675107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7-0215-EE4D-B1A5-563102675107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8-0215-EE4D-B1A5-563102675107}"/>
              </c:ext>
            </c:extLst>
          </c:dPt>
          <c:dLbls>
            <c:dLbl>
              <c:idx val="3"/>
              <c:layout>
                <c:manualLayout>
                  <c:x val="-3.0864197530864196E-3"/>
                  <c:y val="-1.49788568095654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215-EE4D-B1A5-563102675107}"/>
                </c:ext>
              </c:extLst>
            </c:dLbl>
            <c:dLbl>
              <c:idx val="4"/>
              <c:layout>
                <c:manualLayout>
                  <c:x val="0"/>
                  <c:y val="-1.705489938757655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215-EE4D-B1A5-563102675107}"/>
                </c:ext>
              </c:extLst>
            </c:dLbl>
            <c:dLbl>
              <c:idx val="6"/>
              <c:layout>
                <c:manualLayout>
                  <c:x val="3.0864197530864196E-3"/>
                  <c:y val="-2.219852726742490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215-EE4D-B1A5-563102675107}"/>
                </c:ext>
              </c:extLst>
            </c:dLbl>
            <c:dLbl>
              <c:idx val="10"/>
              <c:layout>
                <c:manualLayout>
                  <c:x val="-1.1316741696017772E-16"/>
                  <c:y val="4.016841644794400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0215-EE4D-B1A5-563102675107}"/>
                </c:ext>
              </c:extLst>
            </c:dLbl>
            <c:numFmt formatCode="&quot;$&quot;#,##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0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Sheet1!$A$2:$A$17</c:f>
              <c:strCache>
                <c:ptCount val="16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 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LSU HSC</c:v>
                </c:pt>
                <c:pt idx="13">
                  <c:v>OUHSC</c:v>
                </c:pt>
                <c:pt idx="14">
                  <c:v>TT HSC</c:v>
                </c:pt>
                <c:pt idx="15">
                  <c:v>UAMS</c:v>
                </c:pt>
              </c:strCache>
            </c:strRef>
          </c:cat>
          <c:val>
            <c:numRef>
              <c:f>Sheet1!$B$2:$B$17</c:f>
              <c:numCache>
                <c:formatCode>#,##0</c:formatCode>
                <c:ptCount val="16"/>
                <c:pt idx="0">
                  <c:v>9335</c:v>
                </c:pt>
                <c:pt idx="1">
                  <c:v>20464</c:v>
                </c:pt>
                <c:pt idx="2">
                  <c:v>6138</c:v>
                </c:pt>
                <c:pt idx="3">
                  <c:v>3839</c:v>
                </c:pt>
                <c:pt idx="4">
                  <c:v>3708</c:v>
                </c:pt>
                <c:pt idx="5">
                  <c:v>8280</c:v>
                </c:pt>
                <c:pt idx="6">
                  <c:v>3114</c:v>
                </c:pt>
                <c:pt idx="8">
                  <c:v>14256</c:v>
                </c:pt>
                <c:pt idx="9">
                  <c:v>10723</c:v>
                </c:pt>
                <c:pt idx="10">
                  <c:v>3870</c:v>
                </c:pt>
                <c:pt idx="12">
                  <c:v>9335</c:v>
                </c:pt>
                <c:pt idx="13">
                  <c:v>3839</c:v>
                </c:pt>
                <c:pt idx="14">
                  <c:v>3708</c:v>
                </c:pt>
                <c:pt idx="15">
                  <c:v>8280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0215-EE4D-B1A5-5631026751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69156040"/>
        <c:axId val="-2069165096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Peer Group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strRef>
              <c:f>Sheet1!$A$2:$A$17</c:f>
              <c:strCache>
                <c:ptCount val="16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 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LSU HSC</c:v>
                </c:pt>
                <c:pt idx="13">
                  <c:v>OUHSC</c:v>
                </c:pt>
                <c:pt idx="14">
                  <c:v>TT HSC</c:v>
                </c:pt>
                <c:pt idx="15">
                  <c:v>UAMS</c:v>
                </c:pt>
              </c:strCache>
            </c:strRef>
          </c:cat>
          <c:val>
            <c:numRef>
              <c:f>Sheet1!$C$2:$C$17</c:f>
              <c:numCache>
                <c:formatCode>General</c:formatCode>
                <c:ptCount val="1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0215-EE4D-B1A5-56310267510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Aspirational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strRef>
              <c:f>Sheet1!$A$2:$A$17</c:f>
              <c:strCache>
                <c:ptCount val="16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 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LSU HSC</c:v>
                </c:pt>
                <c:pt idx="13">
                  <c:v>OUHSC</c:v>
                </c:pt>
                <c:pt idx="14">
                  <c:v>TT HSC</c:v>
                </c:pt>
                <c:pt idx="15">
                  <c:v>UAMS</c:v>
                </c:pt>
              </c:strCache>
            </c:strRef>
          </c:cat>
          <c:val>
            <c:numRef>
              <c:f>Sheet1!$D$2:$D$17</c:f>
              <c:numCache>
                <c:formatCode>General</c:formatCode>
                <c:ptCount val="1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B-0215-EE4D-B1A5-56310267510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HSC In St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ymbol val="none"/>
          </c:marker>
          <c:dLbls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0215-EE4D-B1A5-563102675107}"/>
                </c:ext>
              </c:extLst>
            </c:dLbl>
            <c:numFmt formatCode="&quot;$&quot;#,##0.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Sheet1!$A$2:$A$17</c:f>
              <c:strCache>
                <c:ptCount val="16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 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LSU HSC</c:v>
                </c:pt>
                <c:pt idx="13">
                  <c:v>OUHSC</c:v>
                </c:pt>
                <c:pt idx="14">
                  <c:v>TT HSC</c:v>
                </c:pt>
                <c:pt idx="15">
                  <c:v>UAMS</c:v>
                </c:pt>
              </c:strCache>
            </c:strRef>
          </c:cat>
          <c:val>
            <c:numRef>
              <c:f>Sheet1!$E$2:$E$17</c:f>
              <c:numCache>
                <c:formatCode>#,##0</c:formatCode>
                <c:ptCount val="16"/>
                <c:pt idx="0">
                  <c:v>10894</c:v>
                </c:pt>
                <c:pt idx="1">
                  <c:v>10894</c:v>
                </c:pt>
                <c:pt idx="2">
                  <c:v>10894</c:v>
                </c:pt>
                <c:pt idx="3">
                  <c:v>10894</c:v>
                </c:pt>
                <c:pt idx="4">
                  <c:v>10894</c:v>
                </c:pt>
                <c:pt idx="5">
                  <c:v>10894</c:v>
                </c:pt>
                <c:pt idx="6">
                  <c:v>10894</c:v>
                </c:pt>
                <c:pt idx="7">
                  <c:v>10894</c:v>
                </c:pt>
                <c:pt idx="8">
                  <c:v>10894</c:v>
                </c:pt>
                <c:pt idx="9">
                  <c:v>10894</c:v>
                </c:pt>
                <c:pt idx="10">
                  <c:v>10894</c:v>
                </c:pt>
                <c:pt idx="11">
                  <c:v>10894</c:v>
                </c:pt>
                <c:pt idx="12">
                  <c:v>10894</c:v>
                </c:pt>
                <c:pt idx="13">
                  <c:v>10894</c:v>
                </c:pt>
                <c:pt idx="14">
                  <c:v>10894</c:v>
                </c:pt>
                <c:pt idx="15">
                  <c:v>10894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C-0215-EE4D-B1A5-56310267510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HSC OOS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dLbls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0215-EE4D-B1A5-563102675107}"/>
                </c:ext>
              </c:extLst>
            </c:dLbl>
            <c:numFmt formatCode="&quot;$&quot;#,##0.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Sheet1!$A$2:$A$17</c:f>
              <c:strCache>
                <c:ptCount val="16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 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LSU HSC</c:v>
                </c:pt>
                <c:pt idx="13">
                  <c:v>OUHSC</c:v>
                </c:pt>
                <c:pt idx="14">
                  <c:v>TT HSC</c:v>
                </c:pt>
                <c:pt idx="15">
                  <c:v>UAMS</c:v>
                </c:pt>
              </c:strCache>
            </c:strRef>
          </c:cat>
          <c:val>
            <c:numRef>
              <c:f>Sheet1!$F$2:$F$17</c:f>
              <c:numCache>
                <c:formatCode>General</c:formatCode>
                <c:ptCount val="16"/>
                <c:pt idx="0">
                  <c:v>16342</c:v>
                </c:pt>
                <c:pt idx="1">
                  <c:v>16342</c:v>
                </c:pt>
                <c:pt idx="2">
                  <c:v>16342</c:v>
                </c:pt>
                <c:pt idx="3">
                  <c:v>16342</c:v>
                </c:pt>
                <c:pt idx="4">
                  <c:v>16342</c:v>
                </c:pt>
                <c:pt idx="5">
                  <c:v>16342</c:v>
                </c:pt>
                <c:pt idx="6">
                  <c:v>16342</c:v>
                </c:pt>
                <c:pt idx="7">
                  <c:v>16342</c:v>
                </c:pt>
                <c:pt idx="8">
                  <c:v>16342</c:v>
                </c:pt>
                <c:pt idx="9">
                  <c:v>16342</c:v>
                </c:pt>
                <c:pt idx="10">
                  <c:v>16342</c:v>
                </c:pt>
                <c:pt idx="11">
                  <c:v>16342</c:v>
                </c:pt>
                <c:pt idx="12">
                  <c:v>16342</c:v>
                </c:pt>
                <c:pt idx="13">
                  <c:v>16342</c:v>
                </c:pt>
                <c:pt idx="14">
                  <c:v>16342</c:v>
                </c:pt>
                <c:pt idx="15">
                  <c:v>16342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E-0215-EE4D-B1A5-5631026751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69156040"/>
        <c:axId val="-2069165096"/>
      </c:lineChart>
      <c:catAx>
        <c:axId val="-20691560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 anchor="b" anchorCtr="0"/>
          <a:lstStyle/>
          <a:p>
            <a:pPr>
              <a:defRPr sz="900"/>
            </a:pPr>
            <a:endParaRPr lang="en-US"/>
          </a:p>
        </c:txPr>
        <c:crossAx val="-2069165096"/>
        <c:crosses val="autoZero"/>
        <c:auto val="1"/>
        <c:lblAlgn val="ctr"/>
        <c:lblOffset val="100"/>
        <c:noMultiLvlLbl val="0"/>
      </c:catAx>
      <c:valAx>
        <c:axId val="-2069165096"/>
        <c:scaling>
          <c:orientation val="minMax"/>
          <c:min val="0"/>
        </c:scaling>
        <c:delete val="0"/>
        <c:axPos val="l"/>
        <c:majorGridlines/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-2069156040"/>
        <c:crosses val="autoZero"/>
        <c:crossBetween val="between"/>
        <c:majorUnit val="5000"/>
        <c:dispUnits>
          <c:builtInUnit val="thousands"/>
          <c:dispUnits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</c:dispUnitsLbl>
        </c:dispUnits>
      </c:valAx>
      <c:spPr>
        <a:ln>
          <a:solidFill>
            <a:schemeClr val="accent1"/>
          </a:solidFill>
        </a:ln>
      </c:spPr>
    </c:plotArea>
    <c:legend>
      <c:legendPos val="l"/>
      <c:layout>
        <c:manualLayout>
          <c:xMode val="edge"/>
          <c:yMode val="edge"/>
          <c:x val="3.552542043355692E-3"/>
          <c:y val="0.57089457567804025"/>
          <c:w val="0.12445258578788763"/>
          <c:h val="0.41858595800524934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spPr>
    <a:ln w="31750">
      <a:solidFill>
        <a:schemeClr val="accent6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ctr" anchorCtr="0"/>
          <a:lstStyle/>
          <a:p>
            <a:pPr>
              <a:defRPr sz="1200"/>
            </a:pPr>
            <a:r>
              <a:rPr lang="en-US" sz="1200" baseline="0" dirty="0"/>
              <a:t>Out Of State Tuition Peer Analysis (CGHS)</a:t>
            </a:r>
          </a:p>
        </c:rich>
      </c:tx>
      <c:layout>
        <c:manualLayout>
          <c:xMode val="edge"/>
          <c:yMode val="edge"/>
          <c:x val="0.35027891070029699"/>
          <c:y val="4.0716064338111599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6112126960388201"/>
          <c:y val="0.123058482725797"/>
          <c:w val="0.79441114466635998"/>
          <c:h val="0.637082968795567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Competition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>
                  <a:lumMod val="95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bg1">
                    <a:lumMod val="9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3ADD-644F-98CB-D5D02138B071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3ADD-644F-98CB-D5D02138B071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bg1">
                    <a:lumMod val="9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5-3ADD-644F-98CB-D5D02138B071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bg1">
                    <a:lumMod val="9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7-3ADD-644F-98CB-D5D02138B071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bg1">
                    <a:lumMod val="9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9-3ADD-644F-98CB-D5D02138B071}"/>
              </c:ext>
            </c:extLst>
          </c:dPt>
          <c:dPt>
            <c:idx val="5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bg1">
                    <a:lumMod val="9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B-3ADD-644F-98CB-D5D02138B071}"/>
              </c:ext>
            </c:extLst>
          </c:dPt>
          <c:dPt>
            <c:idx val="6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bg1">
                    <a:lumMod val="9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D-3ADD-644F-98CB-D5D02138B071}"/>
              </c:ext>
            </c:extLst>
          </c:dPt>
          <c:dPt>
            <c:idx val="8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bg1">
                    <a:lumMod val="9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F-3ADD-644F-98CB-D5D02138B071}"/>
              </c:ext>
            </c:extLst>
          </c:dPt>
          <c:dPt>
            <c:idx val="9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bg1">
                    <a:lumMod val="9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11-3ADD-644F-98CB-D5D02138B071}"/>
              </c:ext>
            </c:extLst>
          </c:dPt>
          <c:dPt>
            <c:idx val="10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bg1">
                    <a:lumMod val="9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13-3ADD-644F-98CB-D5D02138B071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4-3ADD-644F-98CB-D5D02138B071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3ADD-644F-98CB-D5D02138B071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6-3ADD-644F-98CB-D5D02138B071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7-3ADD-644F-98CB-D5D02138B071}"/>
              </c:ext>
            </c:extLst>
          </c:dPt>
          <c:dLbls>
            <c:numFmt formatCode="&quot;$&quot;#,##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0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Sheet1!$A$2:$A$17</c:f>
              <c:strCache>
                <c:ptCount val="16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LSU HSC</c:v>
                </c:pt>
                <c:pt idx="13">
                  <c:v>OUHSC</c:v>
                </c:pt>
                <c:pt idx="14">
                  <c:v>TTHSC</c:v>
                </c:pt>
                <c:pt idx="15">
                  <c:v>UAMS</c:v>
                </c:pt>
              </c:strCache>
            </c:strRef>
          </c:cat>
          <c:val>
            <c:numRef>
              <c:f>Sheet1!$B$2:$B$17</c:f>
              <c:numCache>
                <c:formatCode>#,##0</c:formatCode>
                <c:ptCount val="16"/>
                <c:pt idx="0">
                  <c:v>19426</c:v>
                </c:pt>
                <c:pt idx="1">
                  <c:v>29968</c:v>
                </c:pt>
                <c:pt idx="2">
                  <c:v>17586</c:v>
                </c:pt>
                <c:pt idx="3">
                  <c:v>14834</c:v>
                </c:pt>
                <c:pt idx="4">
                  <c:v>11070</c:v>
                </c:pt>
                <c:pt idx="5">
                  <c:v>16560</c:v>
                </c:pt>
                <c:pt idx="6">
                  <c:v>11772</c:v>
                </c:pt>
                <c:pt idx="8">
                  <c:v>14256</c:v>
                </c:pt>
                <c:pt idx="9">
                  <c:v>18787</c:v>
                </c:pt>
                <c:pt idx="10">
                  <c:v>11232</c:v>
                </c:pt>
                <c:pt idx="12">
                  <c:v>19426</c:v>
                </c:pt>
                <c:pt idx="13">
                  <c:v>14834</c:v>
                </c:pt>
                <c:pt idx="14">
                  <c:v>11070</c:v>
                </c:pt>
                <c:pt idx="15">
                  <c:v>16560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3ADD-644F-98CB-D5D02138B0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69259608"/>
        <c:axId val="-2069265720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Peer Group 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strRef>
              <c:f>Sheet1!$A$2:$A$17</c:f>
              <c:strCache>
                <c:ptCount val="16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LSU HSC</c:v>
                </c:pt>
                <c:pt idx="13">
                  <c:v>OUHSC</c:v>
                </c:pt>
                <c:pt idx="14">
                  <c:v>TTHSC</c:v>
                </c:pt>
                <c:pt idx="15">
                  <c:v>UAMS</c:v>
                </c:pt>
              </c:strCache>
            </c:strRef>
          </c:cat>
          <c:val>
            <c:numRef>
              <c:f>Sheet1!$C$2:$C$17</c:f>
              <c:numCache>
                <c:formatCode>General</c:formatCode>
                <c:ptCount val="1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3ADD-644F-98CB-D5D02138B07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Aspirational 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strRef>
              <c:f>Sheet1!$A$2:$A$17</c:f>
              <c:strCache>
                <c:ptCount val="16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LSU HSC</c:v>
                </c:pt>
                <c:pt idx="13">
                  <c:v>OUHSC</c:v>
                </c:pt>
                <c:pt idx="14">
                  <c:v>TTHSC</c:v>
                </c:pt>
                <c:pt idx="15">
                  <c:v>UAMS</c:v>
                </c:pt>
              </c:strCache>
            </c:strRef>
          </c:cat>
          <c:val>
            <c:numRef>
              <c:f>Sheet1!$D$2:$D$17</c:f>
              <c:numCache>
                <c:formatCode>General</c:formatCode>
                <c:ptCount val="1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3ADD-644F-98CB-D5D02138B07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HSC In St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ymbol val="none"/>
          </c:marker>
          <c:dLbls>
            <c:dLbl>
              <c:idx val="7"/>
              <c:layout>
                <c:manualLayout>
                  <c:x val="3.3950617283950615E-2"/>
                  <c:y val="-0.222222222222222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3ADD-644F-98CB-D5D02138B071}"/>
                </c:ext>
              </c:extLst>
            </c:dLbl>
            <c:numFmt formatCode="&quot;$&quot;#,##0.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Sheet1!$A$2:$A$17</c:f>
              <c:strCache>
                <c:ptCount val="16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LSU HSC</c:v>
                </c:pt>
                <c:pt idx="13">
                  <c:v>OUHSC</c:v>
                </c:pt>
                <c:pt idx="14">
                  <c:v>TTHSC</c:v>
                </c:pt>
                <c:pt idx="15">
                  <c:v>UAMS</c:v>
                </c:pt>
              </c:strCache>
            </c:strRef>
          </c:cat>
          <c:val>
            <c:numRef>
              <c:f>Sheet1!$E$2:$E$17</c:f>
              <c:numCache>
                <c:formatCode>#,##0</c:formatCode>
                <c:ptCount val="16"/>
                <c:pt idx="0">
                  <c:v>10894</c:v>
                </c:pt>
                <c:pt idx="1">
                  <c:v>10894</c:v>
                </c:pt>
                <c:pt idx="2">
                  <c:v>10894</c:v>
                </c:pt>
                <c:pt idx="3">
                  <c:v>10894</c:v>
                </c:pt>
                <c:pt idx="4">
                  <c:v>10894</c:v>
                </c:pt>
                <c:pt idx="5">
                  <c:v>10894</c:v>
                </c:pt>
                <c:pt idx="6">
                  <c:v>10894</c:v>
                </c:pt>
                <c:pt idx="7">
                  <c:v>10894</c:v>
                </c:pt>
                <c:pt idx="8">
                  <c:v>10894</c:v>
                </c:pt>
                <c:pt idx="9">
                  <c:v>10894</c:v>
                </c:pt>
                <c:pt idx="10">
                  <c:v>10894</c:v>
                </c:pt>
                <c:pt idx="11">
                  <c:v>10894</c:v>
                </c:pt>
                <c:pt idx="12">
                  <c:v>10894</c:v>
                </c:pt>
                <c:pt idx="13">
                  <c:v>10894</c:v>
                </c:pt>
                <c:pt idx="14">
                  <c:v>10894</c:v>
                </c:pt>
                <c:pt idx="15">
                  <c:v>10894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B-3ADD-644F-98CB-D5D02138B071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HSC OOS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dLbls>
            <c:dLbl>
              <c:idx val="6"/>
              <c:layout>
                <c:manualLayout>
                  <c:x val="-3.85802469135803E-2"/>
                  <c:y val="-0.1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3ADD-644F-98CB-D5D02138B071}"/>
                </c:ext>
              </c:extLst>
            </c:dLbl>
            <c:numFmt formatCode="&quot;$&quot;#,##0.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Sheet1!$A$2:$A$17</c:f>
              <c:strCache>
                <c:ptCount val="16"/>
                <c:pt idx="0">
                  <c:v>LSU HSC</c:v>
                </c:pt>
                <c:pt idx="1">
                  <c:v>MUSC</c:v>
                </c:pt>
                <c:pt idx="2">
                  <c:v>NEB MC</c:v>
                </c:pt>
                <c:pt idx="3">
                  <c:v>OUHSC</c:v>
                </c:pt>
                <c:pt idx="4">
                  <c:v>TTHSC</c:v>
                </c:pt>
                <c:pt idx="5">
                  <c:v>UAMS</c:v>
                </c:pt>
                <c:pt idx="6">
                  <c:v>UTHSC SA</c:v>
                </c:pt>
                <c:pt idx="8">
                  <c:v>Oregon HSC</c:v>
                </c:pt>
                <c:pt idx="9">
                  <c:v>UMD HSC</c:v>
                </c:pt>
                <c:pt idx="10">
                  <c:v>UTHSC Houston</c:v>
                </c:pt>
                <c:pt idx="12">
                  <c:v>LSU HSC</c:v>
                </c:pt>
                <c:pt idx="13">
                  <c:v>OUHSC</c:v>
                </c:pt>
                <c:pt idx="14">
                  <c:v>TTHSC</c:v>
                </c:pt>
                <c:pt idx="15">
                  <c:v>UAMS</c:v>
                </c:pt>
              </c:strCache>
            </c:strRef>
          </c:cat>
          <c:val>
            <c:numRef>
              <c:f>Sheet1!$F$2:$F$17</c:f>
              <c:numCache>
                <c:formatCode>General</c:formatCode>
                <c:ptCount val="16"/>
                <c:pt idx="0">
                  <c:v>16342</c:v>
                </c:pt>
                <c:pt idx="1">
                  <c:v>16342</c:v>
                </c:pt>
                <c:pt idx="2">
                  <c:v>16342</c:v>
                </c:pt>
                <c:pt idx="3">
                  <c:v>16342</c:v>
                </c:pt>
                <c:pt idx="4">
                  <c:v>16342</c:v>
                </c:pt>
                <c:pt idx="5">
                  <c:v>16342</c:v>
                </c:pt>
                <c:pt idx="6">
                  <c:v>16342</c:v>
                </c:pt>
                <c:pt idx="7">
                  <c:v>16342</c:v>
                </c:pt>
                <c:pt idx="8">
                  <c:v>16342</c:v>
                </c:pt>
                <c:pt idx="9">
                  <c:v>16342</c:v>
                </c:pt>
                <c:pt idx="10">
                  <c:v>16342</c:v>
                </c:pt>
                <c:pt idx="11">
                  <c:v>16342</c:v>
                </c:pt>
                <c:pt idx="12">
                  <c:v>16342</c:v>
                </c:pt>
                <c:pt idx="13">
                  <c:v>16342</c:v>
                </c:pt>
                <c:pt idx="14">
                  <c:v>16342</c:v>
                </c:pt>
                <c:pt idx="15">
                  <c:v>16342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D-3ADD-644F-98CB-D5D02138B0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69259608"/>
        <c:axId val="-2069265720"/>
      </c:lineChart>
      <c:catAx>
        <c:axId val="-2069259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 anchor="b" anchorCtr="0"/>
          <a:lstStyle/>
          <a:p>
            <a:pPr>
              <a:defRPr sz="900"/>
            </a:pPr>
            <a:endParaRPr lang="en-US"/>
          </a:p>
        </c:txPr>
        <c:crossAx val="-2069265720"/>
        <c:crosses val="autoZero"/>
        <c:auto val="1"/>
        <c:lblAlgn val="ctr"/>
        <c:lblOffset val="100"/>
        <c:noMultiLvlLbl val="0"/>
      </c:catAx>
      <c:valAx>
        <c:axId val="-2069265720"/>
        <c:scaling>
          <c:orientation val="minMax"/>
          <c:max val="35000"/>
          <c:min val="0"/>
        </c:scaling>
        <c:delete val="0"/>
        <c:axPos val="l"/>
        <c:majorGridlines/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-2069259608"/>
        <c:crosses val="autoZero"/>
        <c:crossBetween val="between"/>
        <c:dispUnits>
          <c:builtInUnit val="thousands"/>
          <c:dispUnits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</c:dispUnitsLbl>
        </c:dispUnits>
      </c:valAx>
      <c:spPr>
        <a:ln>
          <a:solidFill>
            <a:schemeClr val="accent1"/>
          </a:solidFill>
        </a:ln>
      </c:spPr>
    </c:plotArea>
    <c:legend>
      <c:legendPos val="l"/>
      <c:layout>
        <c:manualLayout>
          <c:xMode val="edge"/>
          <c:yMode val="edge"/>
          <c:x val="0"/>
          <c:y val="0.54542177019539229"/>
          <c:w val="0.12506221444541654"/>
          <c:h val="0.41858595800524934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spPr>
    <a:ln w="31750">
      <a:solidFill>
        <a:schemeClr val="accent6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0.38851</cdr:x>
      <cdr:y>0.93257</cdr:y>
    </cdr:from>
    <cdr:to>
      <cdr:x>0.62748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235879" y="4682026"/>
          <a:ext cx="1990338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dirty="0">
              <a:solidFill>
                <a:schemeClr val="tx1"/>
              </a:solidFill>
            </a:rPr>
            <a:t>Fiscal Year</a:t>
          </a:r>
        </a:p>
      </cdr:txBody>
    </cdr:sp>
  </cdr:relSizeAnchor>
  <cdr:relSizeAnchor xmlns:cdr="http://schemas.openxmlformats.org/drawingml/2006/chartDrawing">
    <cdr:from>
      <cdr:x>0.3121</cdr:x>
      <cdr:y>0.45701</cdr:y>
    </cdr:from>
    <cdr:to>
      <cdr:x>0.46053</cdr:x>
      <cdr:y>0.58891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E2D4D5FD-9680-CB4E-8286-6312088C97DA}"/>
            </a:ext>
          </a:extLst>
        </cdr:cNvPr>
        <cdr:cNvSpPr txBox="1"/>
      </cdr:nvSpPr>
      <cdr:spPr>
        <a:xfrm xmlns:a="http://schemas.openxmlformats.org/drawingml/2006/main">
          <a:off x="2599423" y="2294438"/>
          <a:ext cx="1236261" cy="662254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i="1" u="sng" dirty="0"/>
            <a:t>FY 14 Exceptions</a:t>
          </a:r>
        </a:p>
        <a:p xmlns:a="http://schemas.openxmlformats.org/drawingml/2006/main">
          <a:r>
            <a:rPr lang="en-US" sz="1200" dirty="0"/>
            <a:t>Nursing = 0.0%</a:t>
          </a:r>
        </a:p>
        <a:p xmlns:a="http://schemas.openxmlformats.org/drawingml/2006/main">
          <a:r>
            <a:rPr lang="en-US" sz="1200" dirty="0"/>
            <a:t>Pharm = 2.5%</a:t>
          </a:r>
        </a:p>
        <a:p xmlns:a="http://schemas.openxmlformats.org/drawingml/2006/main">
          <a:endParaRPr lang="en-US" sz="1200" dirty="0"/>
        </a:p>
      </cdr:txBody>
    </cdr:sp>
  </cdr:relSizeAnchor>
  <cdr:relSizeAnchor xmlns:cdr="http://schemas.openxmlformats.org/drawingml/2006/chartDrawing">
    <cdr:from>
      <cdr:x>0.80997</cdr:x>
      <cdr:y>0.4258</cdr:y>
    </cdr:from>
    <cdr:to>
      <cdr:x>0.96715</cdr:x>
      <cdr:y>0.54672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C7126112-2BA7-5B47-9984-00F7AD70A5A3}"/>
            </a:ext>
          </a:extLst>
        </cdr:cNvPr>
        <cdr:cNvSpPr txBox="1"/>
      </cdr:nvSpPr>
      <cdr:spPr>
        <a:xfrm xmlns:a="http://schemas.openxmlformats.org/drawingml/2006/main">
          <a:off x="6746195" y="2137757"/>
          <a:ext cx="1309083" cy="607088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i="1" u="sng" dirty="0"/>
            <a:t>_____FY 20_____ </a:t>
          </a:r>
        </a:p>
        <a:p xmlns:a="http://schemas.openxmlformats.org/drawingml/2006/main">
          <a:r>
            <a:rPr lang="en-US" sz="1200" dirty="0"/>
            <a:t>$200 increase – average 1.1%</a:t>
          </a:r>
        </a:p>
        <a:p xmlns:a="http://schemas.openxmlformats.org/drawingml/2006/main">
          <a:endParaRPr lang="en-US" sz="1200" dirty="0"/>
        </a:p>
      </cdr:txBody>
    </cdr:sp>
  </cdr:relSizeAnchor>
  <cdr:relSizeAnchor xmlns:cdr="http://schemas.openxmlformats.org/drawingml/2006/chartDrawing">
    <cdr:from>
      <cdr:x>0.48176</cdr:x>
      <cdr:y>0.54156</cdr:y>
    </cdr:from>
    <cdr:to>
      <cdr:x>0.6302</cdr:x>
      <cdr:y>0.63506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C7126112-2BA7-5B47-9984-00F7AD70A5A3}"/>
            </a:ext>
          </a:extLst>
        </cdr:cNvPr>
        <cdr:cNvSpPr txBox="1"/>
      </cdr:nvSpPr>
      <cdr:spPr>
        <a:xfrm xmlns:a="http://schemas.openxmlformats.org/drawingml/2006/main">
          <a:off x="4012502" y="2718945"/>
          <a:ext cx="1236344" cy="469425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i="1" u="sng" dirty="0"/>
            <a:t>FY 16 Exception</a:t>
          </a:r>
        </a:p>
        <a:p xmlns:a="http://schemas.openxmlformats.org/drawingml/2006/main">
          <a:r>
            <a:rPr lang="en-US" sz="1200" dirty="0"/>
            <a:t>Medicine = 0.0%</a:t>
          </a:r>
        </a:p>
        <a:p xmlns:a="http://schemas.openxmlformats.org/drawingml/2006/main">
          <a:endParaRPr lang="en-US" sz="1200" dirty="0"/>
        </a:p>
      </cdr:txBody>
    </cdr:sp>
  </cdr:relSizeAnchor>
  <cdr:relSizeAnchor xmlns:cdr="http://schemas.openxmlformats.org/drawingml/2006/chartDrawing">
    <cdr:from>
      <cdr:x>0.69454</cdr:x>
      <cdr:y>0.57525</cdr:y>
    </cdr:from>
    <cdr:to>
      <cdr:x>0.84298</cdr:x>
      <cdr:y>0.69617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C7126112-2BA7-5B47-9984-00F7AD70A5A3}"/>
            </a:ext>
          </a:extLst>
        </cdr:cNvPr>
        <cdr:cNvSpPr txBox="1"/>
      </cdr:nvSpPr>
      <cdr:spPr>
        <a:xfrm xmlns:a="http://schemas.openxmlformats.org/drawingml/2006/main">
          <a:off x="5784742" y="2888102"/>
          <a:ext cx="1236344" cy="607089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i="1" u="sng" dirty="0"/>
            <a:t>FY 19 Exceptions</a:t>
          </a:r>
        </a:p>
        <a:p xmlns:a="http://schemas.openxmlformats.org/drawingml/2006/main">
          <a:r>
            <a:rPr lang="en-US" sz="1200" dirty="0"/>
            <a:t>Nursing = 1.0%</a:t>
          </a:r>
        </a:p>
        <a:p xmlns:a="http://schemas.openxmlformats.org/drawingml/2006/main">
          <a:r>
            <a:rPr lang="en-US" sz="1200" dirty="0"/>
            <a:t>Pharm = 1.05%</a:t>
          </a:r>
        </a:p>
        <a:p xmlns:a="http://schemas.openxmlformats.org/drawingml/2006/main">
          <a:endParaRPr lang="en-US" sz="1200" dirty="0"/>
        </a:p>
      </cdr:txBody>
    </cdr:sp>
  </cdr:relSizeAnchor>
  <cdr:relSizeAnchor xmlns:cdr="http://schemas.openxmlformats.org/drawingml/2006/chartDrawing">
    <cdr:from>
      <cdr:x>0.84969</cdr:x>
      <cdr:y>0.54672</cdr:y>
    </cdr:from>
    <cdr:to>
      <cdr:x>0.88856</cdr:x>
      <cdr:y>0.7742</cdr:y>
    </cdr:to>
    <cdr:cxnSp macro="">
      <cdr:nvCxnSpPr>
        <cdr:cNvPr id="11" name="Straight Arrow Connector 10">
          <a:extLst xmlns:a="http://schemas.openxmlformats.org/drawingml/2006/main">
            <a:ext uri="{FF2B5EF4-FFF2-40B4-BE49-F238E27FC236}">
              <a16:creationId xmlns:a16="http://schemas.microsoft.com/office/drawing/2014/main" id="{B6FB236F-A01A-DF45-A753-D8A380D97CB7}"/>
            </a:ext>
          </a:extLst>
        </cdr:cNvPr>
        <cdr:cNvCxnSpPr>
          <a:stCxn xmlns:a="http://schemas.openxmlformats.org/drawingml/2006/main" id="4" idx="2"/>
        </cdr:cNvCxnSpPr>
      </cdr:nvCxnSpPr>
      <cdr:spPr>
        <a:xfrm xmlns:a="http://schemas.openxmlformats.org/drawingml/2006/main" flipH="1">
          <a:off x="7076990" y="2744845"/>
          <a:ext cx="323747" cy="1142087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0.43002</cdr:x>
      <cdr:y>0.92861</cdr:y>
    </cdr:from>
    <cdr:to>
      <cdr:x>0.56504</cdr:x>
      <cdr:y>0.9947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22492" y="5189478"/>
          <a:ext cx="1200243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dirty="0"/>
            <a:t>Fiscal</a:t>
          </a:r>
          <a:r>
            <a:rPr lang="en-US" sz="1400" dirty="0"/>
            <a:t> </a:t>
          </a:r>
          <a:r>
            <a:rPr lang="en-US" sz="1800" dirty="0"/>
            <a:t>Year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0.41093</cdr:x>
      <cdr:y>0.17448</cdr:y>
    </cdr:from>
    <cdr:to>
      <cdr:x>0.90051</cdr:x>
      <cdr:y>0.38358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5E2616D0-6C62-2A45-B5F2-AB50B0DD18D8}"/>
            </a:ext>
          </a:extLst>
        </cdr:cNvPr>
        <cdr:cNvSpPr txBox="1"/>
      </cdr:nvSpPr>
      <cdr:spPr>
        <a:xfrm xmlns:a="http://schemas.openxmlformats.org/drawingml/2006/main">
          <a:off x="3652825" y="975069"/>
          <a:ext cx="4351923" cy="1168524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i="1" u="sng" dirty="0"/>
            <a:t>Colleges with Undergraduate Programs:</a:t>
          </a:r>
        </a:p>
        <a:p xmlns:a="http://schemas.openxmlformats.org/drawingml/2006/main">
          <a:r>
            <a:rPr lang="en-US" sz="1600" dirty="0"/>
            <a:t>Dentistry</a:t>
          </a:r>
        </a:p>
        <a:p xmlns:a="http://schemas.openxmlformats.org/drawingml/2006/main">
          <a:r>
            <a:rPr lang="en-US" sz="1600" dirty="0"/>
            <a:t>Health Professions</a:t>
          </a:r>
        </a:p>
        <a:p xmlns:a="http://schemas.openxmlformats.org/drawingml/2006/main">
          <a:r>
            <a:rPr lang="en-US" sz="1600" dirty="0"/>
            <a:t>Nursing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0.14607</cdr:x>
      <cdr:y>0.29213</cdr:y>
    </cdr:from>
    <cdr:to>
      <cdr:x>0.50562</cdr:x>
      <cdr:y>1</cdr:y>
    </cdr:to>
    <cdr:sp macro="" textlink="">
      <cdr:nvSpPr>
        <cdr:cNvPr id="2" name="Oval 1">
          <a:extLst xmlns:a="http://schemas.openxmlformats.org/drawingml/2006/main">
            <a:ext uri="{FF2B5EF4-FFF2-40B4-BE49-F238E27FC236}">
              <a16:creationId xmlns:a16="http://schemas.microsoft.com/office/drawing/2014/main" id="{39A882B1-D3F7-6941-A018-F395C81225B2}"/>
            </a:ext>
          </a:extLst>
        </cdr:cNvPr>
        <cdr:cNvSpPr/>
      </cdr:nvSpPr>
      <cdr:spPr>
        <a:xfrm xmlns:a="http://schemas.openxmlformats.org/drawingml/2006/main">
          <a:off x="1202078" y="801384"/>
          <a:ext cx="2958958" cy="1941816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>
          <a:solidFill>
            <a:srgbClr val="00B0F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0.54233</cdr:x>
      <cdr:y>0.30615</cdr:y>
    </cdr:from>
    <cdr:to>
      <cdr:x>0.70911</cdr:x>
      <cdr:y>1</cdr:y>
    </cdr:to>
    <cdr:sp macro="" textlink="">
      <cdr:nvSpPr>
        <cdr:cNvPr id="3" name="Oval 2">
          <a:extLst xmlns:a="http://schemas.openxmlformats.org/drawingml/2006/main">
            <a:ext uri="{FF2B5EF4-FFF2-40B4-BE49-F238E27FC236}">
              <a16:creationId xmlns:a16="http://schemas.microsoft.com/office/drawing/2014/main" id="{1B2CB0FE-CD8E-104C-8D6B-752E01023C68}"/>
            </a:ext>
          </a:extLst>
        </cdr:cNvPr>
        <cdr:cNvSpPr/>
      </cdr:nvSpPr>
      <cdr:spPr>
        <a:xfrm xmlns:a="http://schemas.openxmlformats.org/drawingml/2006/main">
          <a:off x="4463148" y="839840"/>
          <a:ext cx="1372574" cy="190336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>
          <a:solidFill>
            <a:srgbClr val="C00000"/>
          </a:solidFill>
          <a:prstDash val="sys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0.73283</cdr:x>
      <cdr:y>0.31563</cdr:y>
    </cdr:from>
    <cdr:to>
      <cdr:x>0.96504</cdr:x>
      <cdr:y>1</cdr:y>
    </cdr:to>
    <cdr:sp macro="" textlink="">
      <cdr:nvSpPr>
        <cdr:cNvPr id="5" name="Oval 4">
          <a:extLst xmlns:a="http://schemas.openxmlformats.org/drawingml/2006/main">
            <a:ext uri="{FF2B5EF4-FFF2-40B4-BE49-F238E27FC236}">
              <a16:creationId xmlns:a16="http://schemas.microsoft.com/office/drawing/2014/main" id="{17A255F6-0D8F-EA4D-A358-A50529E2E59E}"/>
            </a:ext>
          </a:extLst>
        </cdr:cNvPr>
        <cdr:cNvSpPr/>
      </cdr:nvSpPr>
      <cdr:spPr>
        <a:xfrm xmlns:a="http://schemas.openxmlformats.org/drawingml/2006/main">
          <a:off x="6030931" y="865824"/>
          <a:ext cx="1910993" cy="1877376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>
          <a:solidFill>
            <a:srgbClr val="7030A0"/>
          </a:solidFill>
          <a:prstDash val="lgDashDotDot"/>
        </a:ln>
      </cdr:spPr>
      <cdr:style>
        <a:lnRef xmlns:a="http://schemas.openxmlformats.org/drawingml/2006/main" idx="2">
          <a:schemeClr val="accent4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0.2784</cdr:x>
      <cdr:y>0.37555</cdr:y>
    </cdr:from>
    <cdr:to>
      <cdr:x>0.38327</cdr:x>
      <cdr:y>0.47293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9C78CA98-F9B1-DC48-9058-8300333CCACE}"/>
            </a:ext>
          </a:extLst>
        </cdr:cNvPr>
        <cdr:cNvSpPr txBox="1"/>
      </cdr:nvSpPr>
      <cdr:spPr>
        <a:xfrm xmlns:a="http://schemas.openxmlformats.org/drawingml/2006/main">
          <a:off x="2291138" y="1030210"/>
          <a:ext cx="863029" cy="2671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>
              <a:latin typeface="Chalkduster" panose="03050602040202020205" pitchFamily="66" charset="77"/>
            </a:rPr>
            <a:t>Peers</a:t>
          </a:r>
        </a:p>
      </cdr:txBody>
    </cdr:sp>
  </cdr:relSizeAnchor>
  <cdr:relSizeAnchor xmlns:cdr="http://schemas.openxmlformats.org/drawingml/2006/chartDrawing">
    <cdr:from>
      <cdr:x>0.62073</cdr:x>
      <cdr:y>0.22776</cdr:y>
    </cdr:from>
    <cdr:to>
      <cdr:x>0.74486</cdr:x>
      <cdr:y>0.32434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5A9BE228-A358-2A4A-AC7D-C4068CE7EC8D}"/>
            </a:ext>
          </a:extLst>
        </cdr:cNvPr>
        <cdr:cNvSpPr txBox="1"/>
      </cdr:nvSpPr>
      <cdr:spPr>
        <a:xfrm xmlns:a="http://schemas.openxmlformats.org/drawingml/2006/main">
          <a:off x="5108338" y="624788"/>
          <a:ext cx="1021569" cy="2649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>
              <a:solidFill>
                <a:srgbClr val="C00000"/>
              </a:solidFill>
              <a:latin typeface="Chalkduster" panose="03050602040202020205" pitchFamily="66" charset="77"/>
            </a:rPr>
            <a:t>Aspirational</a:t>
          </a:r>
        </a:p>
      </cdr:txBody>
    </cdr:sp>
  </cdr:relSizeAnchor>
  <cdr:relSizeAnchor xmlns:cdr="http://schemas.openxmlformats.org/drawingml/2006/chartDrawing">
    <cdr:from>
      <cdr:x>0.77778</cdr:x>
      <cdr:y>0.22199</cdr:y>
    </cdr:from>
    <cdr:to>
      <cdr:x>0.91386</cdr:x>
      <cdr:y>0.31857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id="{FBA1E660-DD92-9148-BF03-2661F78C2937}"/>
            </a:ext>
          </a:extLst>
        </cdr:cNvPr>
        <cdr:cNvSpPr txBox="1"/>
      </cdr:nvSpPr>
      <cdr:spPr>
        <a:xfrm xmlns:a="http://schemas.openxmlformats.org/drawingml/2006/main">
          <a:off x="6400800" y="608970"/>
          <a:ext cx="1119883" cy="2649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>
              <a:solidFill>
                <a:srgbClr val="7030A0"/>
              </a:solidFill>
              <a:latin typeface="Chalkduster" panose="03050602040202020205" pitchFamily="66" charset="77"/>
            </a:rPr>
            <a:t>Competition</a:t>
          </a:r>
        </a:p>
      </cdr:txBody>
    </cdr:sp>
  </cdr:relSizeAnchor>
  <cdr:relSizeAnchor xmlns:cdr="http://schemas.openxmlformats.org/drawingml/2006/chartDrawing">
    <cdr:from>
      <cdr:x>0.26717</cdr:x>
      <cdr:y>0.08716</cdr:y>
    </cdr:from>
    <cdr:to>
      <cdr:x>0.41948</cdr:x>
      <cdr:y>0.19203</cdr:y>
    </cdr:to>
    <cdr:sp macro="" textlink="">
      <cdr:nvSpPr>
        <cdr:cNvPr id="9" name="TextBox 8">
          <a:extLst xmlns:a="http://schemas.openxmlformats.org/drawingml/2006/main">
            <a:ext uri="{FF2B5EF4-FFF2-40B4-BE49-F238E27FC236}">
              <a16:creationId xmlns:a16="http://schemas.microsoft.com/office/drawing/2014/main" id="{E4946914-2CC2-FD4A-9AA8-3E979EF52F24}"/>
            </a:ext>
          </a:extLst>
        </cdr:cNvPr>
        <cdr:cNvSpPr txBox="1"/>
      </cdr:nvSpPr>
      <cdr:spPr>
        <a:xfrm xmlns:a="http://schemas.openxmlformats.org/drawingml/2006/main">
          <a:off x="2198670" y="239100"/>
          <a:ext cx="1253447" cy="2876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>
              <a:solidFill>
                <a:srgbClr val="00B050"/>
              </a:solidFill>
              <a:latin typeface="Chalkduster" panose="03050602040202020205" pitchFamily="66" charset="77"/>
            </a:rPr>
            <a:t>HSC Out of State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0.61244</cdr:x>
      <cdr:y>0.14726</cdr:y>
    </cdr:from>
    <cdr:to>
      <cdr:x>0.80878</cdr:x>
      <cdr:y>0.21832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466755" y="473736"/>
          <a:ext cx="17526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0.59536</cdr:x>
      <cdr:y>0.17095</cdr:y>
    </cdr:from>
    <cdr:to>
      <cdr:x>0.6978</cdr:x>
      <cdr:y>0.4552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314355" y="54993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D9C297-731B-8744-8E00-E5FA0A3521A4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7E6150-1F46-714C-9B9A-FFF7C591F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1955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9D6A6C-BCA7-DA40-B4C6-3D846D9E0335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47BD7A-3425-4141-AE61-34BCDC90F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608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BD7A-3425-4141-AE61-34BCDC90F0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325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BD7A-3425-4141-AE61-34BCDC90F0C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6064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BD7A-3425-4141-AE61-34BCDC90F0C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0980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BD7A-3425-4141-AE61-34BCDC90F0C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2017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BD7A-3425-4141-AE61-34BCDC90F0C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6003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BD7A-3425-4141-AE61-34BCDC90F0C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100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BD7A-3425-4141-AE61-34BCDC90F0C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0011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BD7A-3425-4141-AE61-34BCDC90F0C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6237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BD7A-3425-4141-AE61-34BCDC90F0C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5600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BD7A-3425-4141-AE61-34BCDC90F0C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8895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BD7A-3425-4141-AE61-34BCDC90F0C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002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BD7A-3425-4141-AE61-34BCDC90F0C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5544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BD7A-3425-4141-AE61-34BCDC90F0C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24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BD7A-3425-4141-AE61-34BCDC90F0C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77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BD7A-3425-4141-AE61-34BCDC90F0C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734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BD7A-3425-4141-AE61-34BCDC90F0C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302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BD7A-3425-4141-AE61-34BCDC90F0C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2205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BD7A-3425-4141-AE61-34BCDC90F0C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130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BD7A-3425-4141-AE61-34BCDC90F0C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9428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BD7A-3425-4141-AE61-34BCDC90F0C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922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4100-BAA2-4347-8333-7D45FCF608A4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1ED3-2A2A-134E-92C8-60A6B4D7A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479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24100-BAA2-4347-8333-7D45FCF608A4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61ED3-2A2A-134E-92C8-60A6B4D7A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764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3.xml"/><Relationship Id="rId4" Type="http://schemas.openxmlformats.org/officeDocument/2006/relationships/chart" Target="../charts/chart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5.xml"/><Relationship Id="rId4" Type="http://schemas.openxmlformats.org/officeDocument/2006/relationships/chart" Target="../charts/char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7.xml"/><Relationship Id="rId4" Type="http://schemas.openxmlformats.org/officeDocument/2006/relationships/chart" Target="../charts/chart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justintarte.com/2011/12/top-10-questions-to-ask-yourself-in.html" TargetMode="Externa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</p:pic>
      <p:sp>
        <p:nvSpPr>
          <p:cNvPr id="3" name="TextBox 2"/>
          <p:cNvSpPr txBox="1"/>
          <p:nvPr/>
        </p:nvSpPr>
        <p:spPr>
          <a:xfrm>
            <a:off x="457200" y="1393295"/>
            <a:ext cx="82296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FY 2022 TUITION RATE BACKGROUND</a:t>
            </a:r>
          </a:p>
          <a:p>
            <a:pPr algn="ctr">
              <a:spcAft>
                <a:spcPts val="600"/>
              </a:spcAft>
            </a:pPr>
            <a:endParaRPr lang="en-US" sz="2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>
              <a:spcAft>
                <a:spcPts val="600"/>
              </a:spcAft>
            </a:pPr>
            <a:endParaRPr lang="en-US" sz="2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>
              <a:spcAft>
                <a:spcPts val="600"/>
              </a:spcAft>
            </a:pPr>
            <a:r>
              <a:rPr lang="en-US" sz="2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Presented to the </a:t>
            </a:r>
          </a:p>
          <a:p>
            <a:pPr algn="ctr">
              <a:spcAft>
                <a:spcPts val="600"/>
              </a:spcAft>
            </a:pPr>
            <a:r>
              <a:rPr lang="en-US" sz="2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HSC Advisory Board</a:t>
            </a:r>
          </a:p>
          <a:p>
            <a:pPr algn="ctr">
              <a:spcAft>
                <a:spcPts val="600"/>
              </a:spcAft>
            </a:pPr>
            <a:r>
              <a:rPr lang="en-US" sz="2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November 12, 2020</a:t>
            </a:r>
          </a:p>
        </p:txBody>
      </p:sp>
    </p:spTree>
    <p:extLst>
      <p:ext uri="{BB962C8B-B14F-4D97-AF65-F5344CB8AC3E}">
        <p14:creationId xmlns:p14="http://schemas.microsoft.com/office/powerpoint/2010/main" val="1662783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7FB1DA-E3E7-2143-8428-05F1992D7992}"/>
              </a:ext>
            </a:extLst>
          </p:cNvPr>
          <p:cNvSpPr txBox="1"/>
          <p:nvPr/>
        </p:nvSpPr>
        <p:spPr>
          <a:xfrm>
            <a:off x="457200" y="170565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HLTH PROF – MS SLP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AB4A7A8-4FC7-E04A-BD9F-EB297BE422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9228141"/>
              </p:ext>
            </p:extLst>
          </p:nvPr>
        </p:nvGraphicFramePr>
        <p:xfrm>
          <a:off x="457200" y="1201035"/>
          <a:ext cx="8229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379B4C0-136F-9A4D-AAE0-E5EB668569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200403"/>
              </p:ext>
            </p:extLst>
          </p:nvPr>
        </p:nvGraphicFramePr>
        <p:xfrm>
          <a:off x="457200" y="3944235"/>
          <a:ext cx="8229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940583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7FB1DA-E3E7-2143-8428-05F1992D7992}"/>
              </a:ext>
            </a:extLst>
          </p:cNvPr>
          <p:cNvSpPr txBox="1"/>
          <p:nvPr/>
        </p:nvSpPr>
        <p:spPr>
          <a:xfrm>
            <a:off x="440267" y="160291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HLTH PROF – MS OT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21F608F-C6AD-E34E-A9CB-C53EB720CE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5949964"/>
              </p:ext>
            </p:extLst>
          </p:nvPr>
        </p:nvGraphicFramePr>
        <p:xfrm>
          <a:off x="440267" y="1130252"/>
          <a:ext cx="8229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CA9503C-85B6-444A-A916-D67BF9A372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3355025"/>
              </p:ext>
            </p:extLst>
          </p:nvPr>
        </p:nvGraphicFramePr>
        <p:xfrm>
          <a:off x="440267" y="3873452"/>
          <a:ext cx="8229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969188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96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7FB1DA-E3E7-2143-8428-05F1992D7992}"/>
              </a:ext>
            </a:extLst>
          </p:cNvPr>
          <p:cNvSpPr txBox="1"/>
          <p:nvPr/>
        </p:nvSpPr>
        <p:spPr>
          <a:xfrm>
            <a:off x="440267" y="160291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HLTH PROF – DPT 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4CE6D2A-788D-2A47-AD10-8FD1DADD72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2626951"/>
              </p:ext>
            </p:extLst>
          </p:nvPr>
        </p:nvGraphicFramePr>
        <p:xfrm>
          <a:off x="457200" y="1058333"/>
          <a:ext cx="8229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2D4772D-25ED-9647-8364-20A670915A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959089"/>
              </p:ext>
            </p:extLst>
          </p:nvPr>
        </p:nvGraphicFramePr>
        <p:xfrm>
          <a:off x="457414" y="3801533"/>
          <a:ext cx="8229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447119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7FB1DA-E3E7-2143-8428-05F1992D7992}"/>
              </a:ext>
            </a:extLst>
          </p:cNvPr>
          <p:cNvSpPr txBox="1"/>
          <p:nvPr/>
        </p:nvSpPr>
        <p:spPr>
          <a:xfrm>
            <a:off x="440267" y="160291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HLTH PROF – Dr </a:t>
            </a:r>
            <a:r>
              <a:rPr lang="en-US" sz="3200" b="1" dirty="0" err="1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Aud</a:t>
            </a:r>
            <a:endParaRPr lang="en-US" sz="3200" b="1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21C08E7-E2D6-CE43-8054-A1642DAE4C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3923426"/>
              </p:ext>
            </p:extLst>
          </p:nvPr>
        </p:nvGraphicFramePr>
        <p:xfrm>
          <a:off x="440267" y="1058333"/>
          <a:ext cx="8229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344683D-0805-5741-ADF1-91705D50E0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5464486"/>
              </p:ext>
            </p:extLst>
          </p:nvPr>
        </p:nvGraphicFramePr>
        <p:xfrm>
          <a:off x="440267" y="3801533"/>
          <a:ext cx="8229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34524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A5A273-5A81-654C-BCD2-FC087742F625}"/>
              </a:ext>
            </a:extLst>
          </p:cNvPr>
          <p:cNvSpPr txBox="1"/>
          <p:nvPr/>
        </p:nvSpPr>
        <p:spPr>
          <a:xfrm>
            <a:off x="440267" y="160291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MEDICINE – PA 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EAE3704-277F-8C4C-8A92-F62ACB0698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8916598"/>
              </p:ext>
            </p:extLst>
          </p:nvPr>
        </p:nvGraphicFramePr>
        <p:xfrm>
          <a:off x="440267" y="1137831"/>
          <a:ext cx="8229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A05002D-F583-9A44-9DF0-AA9F3A8AD6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6109510"/>
              </p:ext>
            </p:extLst>
          </p:nvPr>
        </p:nvGraphicFramePr>
        <p:xfrm>
          <a:off x="440267" y="3881031"/>
          <a:ext cx="8229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104376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" y="13969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A5A273-5A81-654C-BCD2-FC087742F625}"/>
              </a:ext>
            </a:extLst>
          </p:cNvPr>
          <p:cNvSpPr txBox="1"/>
          <p:nvPr/>
        </p:nvSpPr>
        <p:spPr>
          <a:xfrm>
            <a:off x="440267" y="160290"/>
            <a:ext cx="8229600" cy="585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MEDICINE – MD 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20BB6FA-98EF-DE43-81C0-5DBFFA6ADE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501297"/>
              </p:ext>
            </p:extLst>
          </p:nvPr>
        </p:nvGraphicFramePr>
        <p:xfrm>
          <a:off x="457200" y="1087616"/>
          <a:ext cx="8229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A56D232-BC9C-6E4F-986B-81B9B73DF1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9225673"/>
              </p:ext>
            </p:extLst>
          </p:nvPr>
        </p:nvGraphicFramePr>
        <p:xfrm>
          <a:off x="457200" y="3830816"/>
          <a:ext cx="8229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1394362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7FB1DA-E3E7-2143-8428-05F1992D7992}"/>
              </a:ext>
            </a:extLst>
          </p:cNvPr>
          <p:cNvSpPr txBox="1"/>
          <p:nvPr/>
        </p:nvSpPr>
        <p:spPr>
          <a:xfrm>
            <a:off x="440267" y="160291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NURSING – BSN </a:t>
            </a:r>
            <a:r>
              <a:rPr lang="en-US" sz="240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(Accel)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30842AA-543C-AE48-8BE9-1F920C4AAF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7592939"/>
              </p:ext>
            </p:extLst>
          </p:nvPr>
        </p:nvGraphicFramePr>
        <p:xfrm>
          <a:off x="457200" y="1211309"/>
          <a:ext cx="8229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FE28407-2952-C54D-9DDC-40E61FA274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0901106"/>
              </p:ext>
            </p:extLst>
          </p:nvPr>
        </p:nvGraphicFramePr>
        <p:xfrm>
          <a:off x="457200" y="3954509"/>
          <a:ext cx="8229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415742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7FB1DA-E3E7-2143-8428-05F1992D7992}"/>
              </a:ext>
            </a:extLst>
          </p:cNvPr>
          <p:cNvSpPr txBox="1"/>
          <p:nvPr/>
        </p:nvSpPr>
        <p:spPr>
          <a:xfrm>
            <a:off x="440267" y="160291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NURSING - DNP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5B431A8-A4F6-8F4A-A9E8-EB28E26396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8692877"/>
              </p:ext>
            </p:extLst>
          </p:nvPr>
        </p:nvGraphicFramePr>
        <p:xfrm>
          <a:off x="457200" y="1195355"/>
          <a:ext cx="8229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980F722D-C189-E346-8B80-AF0F5E394B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4703543"/>
              </p:ext>
            </p:extLst>
          </p:nvPr>
        </p:nvGraphicFramePr>
        <p:xfrm>
          <a:off x="457200" y="3945466"/>
          <a:ext cx="8229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4801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A5A273-5A81-654C-BCD2-FC087742F625}"/>
              </a:ext>
            </a:extLst>
          </p:cNvPr>
          <p:cNvSpPr txBox="1"/>
          <p:nvPr/>
        </p:nvSpPr>
        <p:spPr>
          <a:xfrm>
            <a:off x="440267" y="160291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PHARMACY – PharmD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37AB89D-D352-744D-AAF6-7EEB4F6EF2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2090695"/>
              </p:ext>
            </p:extLst>
          </p:nvPr>
        </p:nvGraphicFramePr>
        <p:xfrm>
          <a:off x="440267" y="1108461"/>
          <a:ext cx="8229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0A1659D-611B-474C-A683-8E68345D14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0093011"/>
              </p:ext>
            </p:extLst>
          </p:nvPr>
        </p:nvGraphicFramePr>
        <p:xfrm>
          <a:off x="440267" y="3851661"/>
          <a:ext cx="8229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2908460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80439"/>
            <a:ext cx="8229600" cy="5451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charset="0"/>
                <a:ea typeface="Arial Black" charset="0"/>
                <a:cs typeface="Arial Black" charset="0"/>
              </a:rPr>
              <a:t>NEXT STEPS</a:t>
            </a:r>
          </a:p>
          <a:p>
            <a:pPr marL="457200" indent="-457200">
              <a:spcAft>
                <a:spcPts val="600"/>
              </a:spcAft>
              <a:buFont typeface="Wingdings" pitchFamily="2" charset="2"/>
              <a:buChar char="Ø"/>
            </a:pPr>
            <a:endParaRPr lang="en-US" sz="1200" dirty="0"/>
          </a:p>
          <a:p>
            <a:pPr marL="457200" indent="-4572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800" dirty="0"/>
              <a:t>We expect THEC 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	recommendations in the 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	coming days.</a:t>
            </a:r>
          </a:p>
          <a:p>
            <a:pPr>
              <a:spcAft>
                <a:spcPts val="600"/>
              </a:spcAft>
            </a:pPr>
            <a:endParaRPr lang="en-US" sz="1400" dirty="0"/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/>
              <a:t>From here, we anticipate the </a:t>
            </a:r>
          </a:p>
          <a:p>
            <a:r>
              <a:rPr lang="en-US" sz="2800" dirty="0"/>
              <a:t>	following timeline:</a:t>
            </a:r>
          </a:p>
          <a:p>
            <a:pPr marL="914400" lvl="1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/>
              <a:t>HSC Advisory Board Approval – January ??, 2021</a:t>
            </a:r>
          </a:p>
          <a:p>
            <a:pPr marL="914400" lvl="1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/>
              <a:t>UT Board of Trustees Approval – February 25, 2021</a:t>
            </a:r>
          </a:p>
          <a:p>
            <a:pPr marL="914400" lvl="1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/>
              <a:t>Effective – July 1, 2021</a:t>
            </a:r>
          </a:p>
        </p:txBody>
      </p:sp>
    </p:spTree>
    <p:extLst>
      <p:ext uri="{BB962C8B-B14F-4D97-AF65-F5344CB8AC3E}">
        <p14:creationId xmlns:p14="http://schemas.microsoft.com/office/powerpoint/2010/main" val="1572063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997" y="436585"/>
            <a:ext cx="8229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dirty="0"/>
              <a:t>Due to the timing of the HSC academic calendar, we present our proposed tuition rates to the Board of Trustees at the Winter meeting – separate from the budget in at the Spring meeting.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2800" dirty="0"/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/>
              <a:t>Today, we will review the rate comparisons only (no vote/approval).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2800" b="1" u="sng" dirty="0"/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/>
              <a:t>From here, we anticipate the following timeline:</a:t>
            </a:r>
          </a:p>
          <a:p>
            <a:pPr marL="914400" lvl="1" indent="-457200">
              <a:buFont typeface="Wingdings" pitchFamily="2" charset="2"/>
              <a:buChar char="ü"/>
            </a:pPr>
            <a:r>
              <a:rPr lang="en-US" sz="2400" dirty="0"/>
              <a:t>HSC Advisory Board Approval – January ??, 2021</a:t>
            </a:r>
          </a:p>
          <a:p>
            <a:pPr marL="914400" lvl="1" indent="-457200">
              <a:buFont typeface="Wingdings" pitchFamily="2" charset="2"/>
              <a:buChar char="ü"/>
            </a:pPr>
            <a:r>
              <a:rPr lang="en-US" sz="2400" dirty="0"/>
              <a:t>UT Board of Trustees Approval – February 25, 2021</a:t>
            </a:r>
          </a:p>
          <a:p>
            <a:pPr marL="914400" lvl="1" indent="-457200">
              <a:buFont typeface="Wingdings" pitchFamily="2" charset="2"/>
              <a:buChar char="ü"/>
            </a:pPr>
            <a:r>
              <a:rPr lang="en-US" sz="2400" dirty="0"/>
              <a:t>Effective – July 1, 2021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D69276-9FE5-F046-8555-FE46EFE75CEE}"/>
              </a:ext>
            </a:extLst>
          </p:cNvPr>
          <p:cNvSpPr txBox="1"/>
          <p:nvPr/>
        </p:nvSpPr>
        <p:spPr>
          <a:xfrm>
            <a:off x="457200" y="5934753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Process / Timeline</a:t>
            </a:r>
          </a:p>
        </p:txBody>
      </p:sp>
    </p:spTree>
    <p:extLst>
      <p:ext uri="{BB962C8B-B14F-4D97-AF65-F5344CB8AC3E}">
        <p14:creationId xmlns:p14="http://schemas.microsoft.com/office/powerpoint/2010/main" val="19899184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73D588-DE97-3343-89F0-9EB0A08D21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b="2464"/>
          <a:stretch/>
        </p:blipFill>
        <p:spPr>
          <a:xfrm>
            <a:off x="2611348" y="1094566"/>
            <a:ext cx="3921303" cy="382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185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7FB1DA-E3E7-2143-8428-05F1992D7992}"/>
              </a:ext>
            </a:extLst>
          </p:cNvPr>
          <p:cNvSpPr txBox="1"/>
          <p:nvPr/>
        </p:nvSpPr>
        <p:spPr>
          <a:xfrm>
            <a:off x="440267" y="160291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Tuition Trends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79D35A7-D94D-254A-9065-895A8C4622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1922185"/>
              </p:ext>
            </p:extLst>
          </p:nvPr>
        </p:nvGraphicFramePr>
        <p:xfrm>
          <a:off x="119921" y="1079292"/>
          <a:ext cx="8889167" cy="5618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04684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7FB1DA-E3E7-2143-8428-05F1992D7992}"/>
              </a:ext>
            </a:extLst>
          </p:cNvPr>
          <p:cNvSpPr txBox="1"/>
          <p:nvPr/>
        </p:nvSpPr>
        <p:spPr>
          <a:xfrm>
            <a:off x="440267" y="160291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Tuition Trends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F7CCB9A-00B7-6A44-8AE7-C71829EFE9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5495082"/>
              </p:ext>
            </p:extLst>
          </p:nvPr>
        </p:nvGraphicFramePr>
        <p:xfrm>
          <a:off x="119921" y="1109273"/>
          <a:ext cx="8889168" cy="5588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32339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CD69276-9FE5-F046-8555-FE46EFE75CEE}"/>
              </a:ext>
            </a:extLst>
          </p:cNvPr>
          <p:cNvSpPr txBox="1"/>
          <p:nvPr/>
        </p:nvSpPr>
        <p:spPr>
          <a:xfrm>
            <a:off x="457200" y="5934753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HSC Peers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D843FD-AEA7-6343-AAB9-C3FF8C30C1A4}"/>
              </a:ext>
            </a:extLst>
          </p:cNvPr>
          <p:cNvSpPr txBox="1"/>
          <p:nvPr/>
        </p:nvSpPr>
        <p:spPr>
          <a:xfrm>
            <a:off x="457200" y="338472"/>
            <a:ext cx="8590069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In 2018, the Board of Trustees approved peer and aspirational peer universities for each campus.</a:t>
            </a:r>
          </a:p>
          <a:p>
            <a:endParaRPr lang="en-US" sz="2100" dirty="0"/>
          </a:p>
          <a:p>
            <a:pPr lvl="1"/>
            <a:r>
              <a:rPr lang="en-US" sz="2100" b="1" u="sng" dirty="0"/>
              <a:t>HSC Peers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100" dirty="0"/>
              <a:t>Medical University of South Carolina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100" dirty="0"/>
              <a:t>Nebraska Medical Center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100" dirty="0"/>
              <a:t>Oklahoma University Health Science Center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100" dirty="0"/>
              <a:t>Texas Tech Health Science Center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100" dirty="0"/>
              <a:t>University of Arkansas for the Medical Sciences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100" dirty="0"/>
              <a:t>University of Texas Health Science Center at San Antonio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2100" dirty="0"/>
          </a:p>
          <a:p>
            <a:pPr lvl="1"/>
            <a:r>
              <a:rPr lang="en-US" sz="2100" b="1" u="sng" dirty="0"/>
              <a:t>Aspirational Peers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100" dirty="0"/>
              <a:t>Oregon Health and Sciences University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100" dirty="0"/>
              <a:t>University of Maryland Health Science Center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100" dirty="0"/>
              <a:t>University of Texas Health Science Center at Houston</a:t>
            </a:r>
          </a:p>
        </p:txBody>
      </p:sp>
    </p:spTree>
    <p:extLst>
      <p:ext uri="{BB962C8B-B14F-4D97-AF65-F5344CB8AC3E}">
        <p14:creationId xmlns:p14="http://schemas.microsoft.com/office/powerpoint/2010/main" val="3645776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33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0267" y="423333"/>
            <a:ext cx="8229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Peer comparison are required by the Board of Trustees.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However, peers are not always the schools each college competes with for the best students.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We created a third category, “Competition” that each college identifies as whom they compete against.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On the graphics: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E6463F-CFA0-B040-AD21-809F534A1F19}"/>
              </a:ext>
            </a:extLst>
          </p:cNvPr>
          <p:cNvSpPr txBox="1"/>
          <p:nvPr/>
        </p:nvSpPr>
        <p:spPr>
          <a:xfrm>
            <a:off x="457200" y="5628888"/>
            <a:ext cx="82296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HSC Tuition Rate </a:t>
            </a:r>
          </a:p>
          <a:p>
            <a:pPr>
              <a:spcAft>
                <a:spcPts val="600"/>
              </a:spcAft>
            </a:pPr>
            <a:r>
              <a:rPr lang="en-US" sz="320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Comparisons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89A6CB5-B951-7E42-8F1A-08C7731F7BBD}"/>
              </a:ext>
            </a:extLst>
          </p:cNvPr>
          <p:cNvGrpSpPr/>
          <p:nvPr/>
        </p:nvGrpSpPr>
        <p:grpSpPr>
          <a:xfrm>
            <a:off x="4288487" y="3219194"/>
            <a:ext cx="1629427" cy="947308"/>
            <a:chOff x="4288487" y="3878855"/>
            <a:chExt cx="1629427" cy="1154624"/>
          </a:xfrm>
        </p:grpSpPr>
        <p:sp>
          <p:nvSpPr>
            <p:cNvPr id="7" name="TextBox 1">
              <a:extLst>
                <a:ext uri="{FF2B5EF4-FFF2-40B4-BE49-F238E27FC236}">
                  <a16:creationId xmlns:a16="http://schemas.microsoft.com/office/drawing/2014/main" id="{170FBD30-3FFF-AF4A-85CF-ECF485B7B4BA}"/>
                </a:ext>
              </a:extLst>
            </p:cNvPr>
            <p:cNvSpPr txBox="1"/>
            <p:nvPr/>
          </p:nvSpPr>
          <p:spPr>
            <a:xfrm>
              <a:off x="4288487" y="3878855"/>
              <a:ext cx="1629427" cy="255722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>
                  <a:solidFill>
                    <a:srgbClr val="FF9300"/>
                  </a:solidFill>
                  <a:latin typeface="Chalkduster" panose="03050602040202020205" pitchFamily="66" charset="77"/>
                </a:rPr>
                <a:t>HSC-In State 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AA357ED5-05EA-9A47-9A04-49655F7D12B1}"/>
                </a:ext>
              </a:extLst>
            </p:cNvPr>
            <p:cNvCxnSpPr>
              <a:cxnSpLocks/>
              <a:stCxn id="7" idx="2"/>
            </p:cNvCxnSpPr>
            <p:nvPr/>
          </p:nvCxnSpPr>
          <p:spPr>
            <a:xfrm flipH="1">
              <a:off x="4792185" y="4134575"/>
              <a:ext cx="311016" cy="898904"/>
            </a:xfrm>
            <a:prstGeom prst="straightConnector1">
              <a:avLst/>
            </a:prstGeom>
            <a:ln w="38100">
              <a:solidFill>
                <a:srgbClr val="FF93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53C396E1-481B-8944-B155-00EDB0C6E8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7225987"/>
              </p:ext>
            </p:extLst>
          </p:nvPr>
        </p:nvGraphicFramePr>
        <p:xfrm>
          <a:off x="647271" y="2699309"/>
          <a:ext cx="8229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08014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7FB1DA-E3E7-2143-8428-05F1992D7992}"/>
              </a:ext>
            </a:extLst>
          </p:cNvPr>
          <p:cNvSpPr txBox="1"/>
          <p:nvPr/>
        </p:nvSpPr>
        <p:spPr>
          <a:xfrm>
            <a:off x="440267" y="160291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DENTISTRY – BS DH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F65F325-17A6-AB41-9416-6E22A1C24A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7045041"/>
              </p:ext>
            </p:extLst>
          </p:nvPr>
        </p:nvGraphicFramePr>
        <p:xfrm>
          <a:off x="440267" y="1125405"/>
          <a:ext cx="8229600" cy="2741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E356EA9C-91E6-D84E-81A9-B3AC568550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8928162"/>
              </p:ext>
            </p:extLst>
          </p:nvPr>
        </p:nvGraphicFramePr>
        <p:xfrm>
          <a:off x="417323" y="3866427"/>
          <a:ext cx="8229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27988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7FB1DA-E3E7-2143-8428-05F1992D7992}"/>
              </a:ext>
            </a:extLst>
          </p:cNvPr>
          <p:cNvSpPr txBox="1"/>
          <p:nvPr/>
        </p:nvSpPr>
        <p:spPr>
          <a:xfrm>
            <a:off x="440267" y="160291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DENTISTRY - DDS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636A945B-D77A-9C47-BB8D-76236DB3D4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4268884"/>
              </p:ext>
            </p:extLst>
          </p:nvPr>
        </p:nvGraphicFramePr>
        <p:xfrm>
          <a:off x="457200" y="1046147"/>
          <a:ext cx="8229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CA746B50-D506-0442-801B-353C3AE5CE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1717370"/>
              </p:ext>
            </p:extLst>
          </p:nvPr>
        </p:nvGraphicFramePr>
        <p:xfrm>
          <a:off x="457200" y="3813718"/>
          <a:ext cx="8229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120271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A5A273-5A81-654C-BCD2-FC087742F625}"/>
              </a:ext>
            </a:extLst>
          </p:cNvPr>
          <p:cNvSpPr txBox="1"/>
          <p:nvPr/>
        </p:nvSpPr>
        <p:spPr>
          <a:xfrm>
            <a:off x="440267" y="160291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GRAD HLTH – MS/PhD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4596D14-1FA2-EF4E-AD2F-6EDD508EDC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755888"/>
              </p:ext>
            </p:extLst>
          </p:nvPr>
        </p:nvGraphicFramePr>
        <p:xfrm>
          <a:off x="440267" y="1135971"/>
          <a:ext cx="8229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9A8AD99-E894-184C-96EF-E620921BFA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5359497"/>
              </p:ext>
            </p:extLst>
          </p:nvPr>
        </p:nvGraphicFramePr>
        <p:xfrm>
          <a:off x="440267" y="3879171"/>
          <a:ext cx="8229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12953470"/>
      </p:ext>
    </p:extLst>
  </p:cSld>
  <p:clrMapOvr>
    <a:masterClrMapping/>
  </p:clrMapOvr>
</p:sld>
</file>

<file path=ppt/theme/theme1.xml><?xml version="1.0" encoding="utf-8"?>
<a:theme xmlns:a="http://schemas.openxmlformats.org/drawingml/2006/main" name="Firs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AEE5A343A6724FB013DB8604DA9520" ma:contentTypeVersion="4" ma:contentTypeDescription="Create a new document." ma:contentTypeScope="" ma:versionID="f9187278c21ba2b89b1a2c21092a5efc">
  <xsd:schema xmlns:xsd="http://www.w3.org/2001/XMLSchema" xmlns:xs="http://www.w3.org/2001/XMLSchema" xmlns:p="http://schemas.microsoft.com/office/2006/metadata/properties" xmlns:ns2="3a78412a-fead-4b33-a81d-8d439514a517" xmlns:ns3="db3ea04e-67d4-4387-af99-b68cd3dc9e55" targetNamespace="http://schemas.microsoft.com/office/2006/metadata/properties" ma:root="true" ma:fieldsID="73aaf31aba4ef85ad0ac67c06194d05c" ns2:_="" ns3:_="">
    <xsd:import namespace="3a78412a-fead-4b33-a81d-8d439514a517"/>
    <xsd:import namespace="db3ea04e-67d4-4387-af99-b68cd3dc9e5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78412a-fead-4b33-a81d-8d439514a5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3ea04e-67d4-4387-af99-b68cd3dc9e5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0EF3ADD-1F85-43BC-BF4D-257ACD88570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D3AD5C5-F10F-4284-A17A-E4E7D8A808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78412a-fead-4b33-a81d-8d439514a517"/>
    <ds:schemaRef ds:uri="db3ea04e-67d4-4387-af99-b68cd3dc9e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6E828AD-72D9-4980-AD1B-9EAF06C989C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UTHSC PP Template 04-2015.potx</Template>
  <TotalTime>3921</TotalTime>
  <Words>722</Words>
  <Application>Microsoft Office PowerPoint</Application>
  <PresentationFormat>On-screen Show (4:3)</PresentationFormat>
  <Paragraphs>193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First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Tennessee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Meyer</dc:creator>
  <cp:lastModifiedBy>Ferrara, Anthony Alan</cp:lastModifiedBy>
  <cp:revision>126</cp:revision>
  <cp:lastPrinted>2020-10-20T14:36:55Z</cp:lastPrinted>
  <dcterms:created xsi:type="dcterms:W3CDTF">2013-08-09T21:17:56Z</dcterms:created>
  <dcterms:modified xsi:type="dcterms:W3CDTF">2020-11-11T15:58:53Z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0x01010091AEE5A343A6724FB013DB8604DA9520</vt:lpwstr>
  </property>
</Properties>
</file>